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5"/>
    <p:sldMasterId id="2147483676" r:id="rId6"/>
    <p:sldMasterId id="2147483663" r:id="rId7"/>
  </p:sldMasterIdLst>
  <p:notesMasterIdLst>
    <p:notesMasterId r:id="rId112"/>
  </p:notesMasterIdLst>
  <p:handoutMasterIdLst>
    <p:handoutMasterId r:id="rId113"/>
  </p:handoutMasterIdLst>
  <p:sldIdLst>
    <p:sldId id="426" r:id="rId8"/>
    <p:sldId id="344" r:id="rId9"/>
    <p:sldId id="366" r:id="rId10"/>
    <p:sldId id="279" r:id="rId11"/>
    <p:sldId id="327" r:id="rId12"/>
    <p:sldId id="369" r:id="rId13"/>
    <p:sldId id="367" r:id="rId14"/>
    <p:sldId id="368" r:id="rId15"/>
    <p:sldId id="343" r:id="rId16"/>
    <p:sldId id="347" r:id="rId17"/>
    <p:sldId id="348" r:id="rId18"/>
    <p:sldId id="349" r:id="rId19"/>
    <p:sldId id="346" r:id="rId20"/>
    <p:sldId id="350" r:id="rId21"/>
    <p:sldId id="352" r:id="rId22"/>
    <p:sldId id="355" r:id="rId23"/>
    <p:sldId id="353" r:id="rId24"/>
    <p:sldId id="354" r:id="rId25"/>
    <p:sldId id="356" r:id="rId26"/>
    <p:sldId id="328" r:id="rId27"/>
    <p:sldId id="329" r:id="rId28"/>
    <p:sldId id="326" r:id="rId29"/>
    <p:sldId id="331" r:id="rId30"/>
    <p:sldId id="330" r:id="rId31"/>
    <p:sldId id="332" r:id="rId32"/>
    <p:sldId id="358" r:id="rId33"/>
    <p:sldId id="333" r:id="rId34"/>
    <p:sldId id="323" r:id="rId35"/>
    <p:sldId id="357" r:id="rId36"/>
    <p:sldId id="324" r:id="rId37"/>
    <p:sldId id="325" r:id="rId38"/>
    <p:sldId id="334" r:id="rId39"/>
    <p:sldId id="335" r:id="rId40"/>
    <p:sldId id="336" r:id="rId41"/>
    <p:sldId id="337" r:id="rId42"/>
    <p:sldId id="321" r:id="rId43"/>
    <p:sldId id="322" r:id="rId44"/>
    <p:sldId id="340" r:id="rId45"/>
    <p:sldId id="338" r:id="rId46"/>
    <p:sldId id="379" r:id="rId47"/>
    <p:sldId id="363" r:id="rId48"/>
    <p:sldId id="371" r:id="rId49"/>
    <p:sldId id="375" r:id="rId50"/>
    <p:sldId id="377" r:id="rId51"/>
    <p:sldId id="425" r:id="rId52"/>
    <p:sldId id="376" r:id="rId53"/>
    <p:sldId id="378" r:id="rId54"/>
    <p:sldId id="380" r:id="rId55"/>
    <p:sldId id="381" r:id="rId56"/>
    <p:sldId id="365" r:id="rId57"/>
    <p:sldId id="395" r:id="rId58"/>
    <p:sldId id="382" r:id="rId59"/>
    <p:sldId id="383" r:id="rId60"/>
    <p:sldId id="372" r:id="rId61"/>
    <p:sldId id="373" r:id="rId62"/>
    <p:sldId id="374" r:id="rId63"/>
    <p:sldId id="384" r:id="rId64"/>
    <p:sldId id="362" r:id="rId65"/>
    <p:sldId id="385" r:id="rId66"/>
    <p:sldId id="361" r:id="rId67"/>
    <p:sldId id="293" r:id="rId68"/>
    <p:sldId id="386" r:id="rId69"/>
    <p:sldId id="387" r:id="rId70"/>
    <p:sldId id="390" r:id="rId71"/>
    <p:sldId id="389" r:id="rId72"/>
    <p:sldId id="342" r:id="rId73"/>
    <p:sldId id="359" r:id="rId74"/>
    <p:sldId id="341" r:id="rId75"/>
    <p:sldId id="396" r:id="rId76"/>
    <p:sldId id="399" r:id="rId77"/>
    <p:sldId id="398" r:id="rId78"/>
    <p:sldId id="397" r:id="rId79"/>
    <p:sldId id="400" r:id="rId80"/>
    <p:sldId id="401" r:id="rId81"/>
    <p:sldId id="403" r:id="rId82"/>
    <p:sldId id="404" r:id="rId83"/>
    <p:sldId id="402" r:id="rId84"/>
    <p:sldId id="405" r:id="rId85"/>
    <p:sldId id="320" r:id="rId86"/>
    <p:sldId id="392" r:id="rId87"/>
    <p:sldId id="406" r:id="rId88"/>
    <p:sldId id="391" r:id="rId89"/>
    <p:sldId id="394" r:id="rId90"/>
    <p:sldId id="407" r:id="rId91"/>
    <p:sldId id="409" r:id="rId92"/>
    <p:sldId id="410" r:id="rId93"/>
    <p:sldId id="411" r:id="rId94"/>
    <p:sldId id="412" r:id="rId95"/>
    <p:sldId id="393" r:id="rId96"/>
    <p:sldId id="408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  <p:sldId id="422" r:id="rId107"/>
    <p:sldId id="423" r:id="rId108"/>
    <p:sldId id="424" r:id="rId109"/>
    <p:sldId id="269" r:id="rId110"/>
    <p:sldId id="292" r:id="rId11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F6F6F6"/>
    <a:srgbClr val="FCFCFC"/>
    <a:srgbClr val="FBFBFB"/>
    <a:srgbClr val="F5F5F5"/>
    <a:srgbClr val="A6AE6B"/>
    <a:srgbClr val="FEFEFE"/>
    <a:srgbClr val="133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5775"/>
  </p:normalViewPr>
  <p:slideViewPr>
    <p:cSldViewPr snapToGrid="0">
      <p:cViewPr>
        <p:scale>
          <a:sx n="140" d="100"/>
          <a:sy n="140" d="100"/>
        </p:scale>
        <p:origin x="-64" y="272"/>
      </p:cViewPr>
      <p:guideLst/>
    </p:cSldViewPr>
  </p:slideViewPr>
  <p:outlineViewPr>
    <p:cViewPr>
      <p:scale>
        <a:sx n="33" d="100"/>
        <a:sy n="33" d="100"/>
      </p:scale>
      <p:origin x="0" y="-308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tableStyles" Target="tableStyles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3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11/29/20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3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40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2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5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96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30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15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9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66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27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image" Target="../media/image6.emf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5" y="1412416"/>
            <a:ext cx="5734519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Relational databases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21.10.2019</a:t>
            </a:r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  <p:sldLayoutId id="2147483699" r:id="rId4"/>
    <p:sldLayoutId id="2147483700" r:id="rId5"/>
    <p:sldLayoutId id="2147483701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Basic concepts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  <p:sldLayoutId id="2147483908" r:id="rId17"/>
    <p:sldLayoutId id="2147483909" r:id="rId18"/>
    <p:sldLayoutId id="2147483907" r:id="rId19"/>
    <p:sldLayoutId id="2147483922" r:id="rId20"/>
    <p:sldLayoutId id="2147483923" r:id="rId21"/>
    <p:sldLayoutId id="2147483924" r:id="rId2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nuinside/airflow_lectures" TargetMode="External"/><Relationship Id="rId2" Type="http://schemas.openxmlformats.org/officeDocument/2006/relationships/hyperlink" Target="https://airflow.apache.org/docs/stable/start.html#quick-start" TargetMode="Externa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ithub.com/xnuinside/airflow_in_docker_compo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hyperlink" Target="https://airflow.apache.org/docs/apache-airflow/stable/_api/airflow/contrib/operators/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airflow.apache.org/docs/apache-airflow/stable/_api/airflow/operators/index.html" TargetMode="Externa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s://people.apache.org/committers-by-project.html#airflow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apache-airflow-slack.herokuapp.com/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github.com/apache/airflo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0.jpe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47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32.png"/><Relationship Id="rId5" Type="http://schemas.openxmlformats.org/officeDocument/2006/relationships/image" Target="../media/image41.jpeg"/><Relationship Id="rId15" Type="http://schemas.openxmlformats.org/officeDocument/2006/relationships/image" Target="../media/image52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2.png"/><Relationship Id="rId1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17" Type="http://schemas.openxmlformats.org/officeDocument/2006/relationships/image" Target="../media/image52.png"/><Relationship Id="rId2" Type="http://schemas.openxmlformats.org/officeDocument/2006/relationships/image" Target="../media/image4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11" Type="http://schemas.openxmlformats.org/officeDocument/2006/relationships/image" Target="../media/image45.png"/><Relationship Id="rId5" Type="http://schemas.openxmlformats.org/officeDocument/2006/relationships/image" Target="../media/image54.png"/><Relationship Id="rId15" Type="http://schemas.openxmlformats.org/officeDocument/2006/relationships/image" Target="../media/image50.jpe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2.png"/><Relationship Id="rId1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17" Type="http://schemas.openxmlformats.org/officeDocument/2006/relationships/image" Target="../media/image52.png"/><Relationship Id="rId2" Type="http://schemas.openxmlformats.org/officeDocument/2006/relationships/image" Target="../media/image47.png"/><Relationship Id="rId16" Type="http://schemas.openxmlformats.org/officeDocument/2006/relationships/image" Target="../media/image5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11" Type="http://schemas.openxmlformats.org/officeDocument/2006/relationships/image" Target="../media/image45.png"/><Relationship Id="rId5" Type="http://schemas.openxmlformats.org/officeDocument/2006/relationships/image" Target="../media/image54.png"/><Relationship Id="rId15" Type="http://schemas.openxmlformats.org/officeDocument/2006/relationships/image" Target="../media/image50.jpeg"/><Relationship Id="rId10" Type="http://schemas.openxmlformats.org/officeDocument/2006/relationships/image" Target="../media/image44.png"/><Relationship Id="rId19" Type="http://schemas.openxmlformats.org/officeDocument/2006/relationships/image" Target="../media/image56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2.png"/><Relationship Id="rId1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17" Type="http://schemas.openxmlformats.org/officeDocument/2006/relationships/image" Target="../media/image52.png"/><Relationship Id="rId2" Type="http://schemas.openxmlformats.org/officeDocument/2006/relationships/image" Target="../media/image47.png"/><Relationship Id="rId16" Type="http://schemas.openxmlformats.org/officeDocument/2006/relationships/image" Target="../media/image5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11" Type="http://schemas.openxmlformats.org/officeDocument/2006/relationships/image" Target="../media/image45.png"/><Relationship Id="rId5" Type="http://schemas.openxmlformats.org/officeDocument/2006/relationships/image" Target="../media/image54.png"/><Relationship Id="rId15" Type="http://schemas.openxmlformats.org/officeDocument/2006/relationships/image" Target="../media/image50.jpeg"/><Relationship Id="rId10" Type="http://schemas.openxmlformats.org/officeDocument/2006/relationships/image" Target="../media/image44.png"/><Relationship Id="rId19" Type="http://schemas.openxmlformats.org/officeDocument/2006/relationships/image" Target="../media/image56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irflow.apache.org/docs/apache-airflow/stable/cli-ref" TargetMode="Externa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airflow.apache.org/docs/stable/start.html#quick-start" TargetMode="Externa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irflow.apache.org/docs/apache-airflow/stable/installation.html#extra-packages" TargetMode="Externa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mbler-digital-solutions/airflow-declarative" TargetMode="External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localhost:8080/admin/dagrun" TargetMode="External"/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airflow.apache.org/docs/apache-airflow/stable/dag-run.html#cron-presets" TargetMode="External"/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airflow.apache.org/docs/apache-airflow/stable/dag-run.html#cron-presets" TargetMode="External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docs/apache-airflow/stable/macros-ref.html#macros-reference" TargetMode="External"/><Relationship Id="rId2" Type="http://schemas.openxmlformats.org/officeDocument/2006/relationships/hyperlink" Target="https://airflow.apache.org/docs/apache-airflow/stable/concepts.html#jinja-templating" TargetMode="External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F54A598-1AD2-224A-9EBF-981920C876C6}"/>
              </a:ext>
            </a:extLst>
          </p:cNvPr>
          <p:cNvSpPr txBox="1">
            <a:spLocks/>
          </p:cNvSpPr>
          <p:nvPr/>
        </p:nvSpPr>
        <p:spPr>
          <a:xfrm>
            <a:off x="3165230" y="1526569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Apache Airflow</a:t>
            </a:r>
          </a:p>
        </p:txBody>
      </p:sp>
      <p:pic>
        <p:nvPicPr>
          <p:cNvPr id="10" name="Picture 2" descr="Airflow Plugins · GitHub">
            <a:extLst>
              <a:ext uri="{FF2B5EF4-FFF2-40B4-BE49-F238E27FC236}">
                <a16:creationId xmlns:a16="http://schemas.microsoft.com/office/drawing/2014/main" id="{1179BBE9-42C4-EE4B-927B-227DCEB5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483" y="2334367"/>
            <a:ext cx="767373" cy="7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F4F27B4-08EF-1048-A46B-50219F55A4B7}"/>
              </a:ext>
            </a:extLst>
          </p:cNvPr>
          <p:cNvSpPr txBox="1">
            <a:spLocks/>
          </p:cNvSpPr>
          <p:nvPr/>
        </p:nvSpPr>
        <p:spPr>
          <a:xfrm>
            <a:off x="287032" y="431143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Iuliia</a:t>
            </a:r>
            <a:r>
              <a:rPr lang="en-US" sz="1200" dirty="0"/>
              <a:t> Volkova, </a:t>
            </a:r>
            <a:r>
              <a:rPr lang="en-US" sz="1200" dirty="0" err="1"/>
              <a:t>xnuinside@gmail.com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82A5E-AF30-F14F-8C27-6E709013E1AC}"/>
              </a:ext>
            </a:extLst>
          </p:cNvPr>
          <p:cNvSpPr txBox="1"/>
          <p:nvPr/>
        </p:nvSpPr>
        <p:spPr>
          <a:xfrm>
            <a:off x="2734056" y="499262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08F791-942D-9D47-9217-0E43E030F156}"/>
              </a:ext>
            </a:extLst>
          </p:cNvPr>
          <p:cNvCxnSpPr>
            <a:cxnSpLocks/>
          </p:cNvCxnSpPr>
          <p:nvPr/>
        </p:nvCxnSpPr>
        <p:spPr>
          <a:xfrm>
            <a:off x="173736" y="612648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B90459-2982-4540-BBAE-92256B0C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2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 Screens – DAGs List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A825CF-178A-4D44-92C3-DE9B81B5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3" y="1000432"/>
            <a:ext cx="5116685" cy="1571318"/>
          </a:xfrm>
          <a:prstGeom prst="rect">
            <a:avLst/>
          </a:prstGeom>
        </p:spPr>
      </p:pic>
      <p:pic>
        <p:nvPicPr>
          <p:cNvPr id="10" name="Picture 2" descr="Начало работы с Apache Airflow">
            <a:extLst>
              <a:ext uri="{FF2B5EF4-FFF2-40B4-BE49-F238E27FC236}">
                <a16:creationId xmlns:a16="http://schemas.microsoft.com/office/drawing/2014/main" id="{2A0C0988-4389-9E44-888B-8F578C01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6" y="821801"/>
            <a:ext cx="8373227" cy="372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F50C7C-4942-1D48-B95F-2442D88B960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48E9DE0-7263-2044-A3A3-BF01AF910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109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questions of Day 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D7171ED-45E5-BB49-A358-D9A2544AC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100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CA92AF-0AC7-064B-BECA-44B9331C1E80}"/>
              </a:ext>
            </a:extLst>
          </p:cNvPr>
          <p:cNvSpPr txBox="1">
            <a:spLocks/>
          </p:cNvSpPr>
          <p:nvPr/>
        </p:nvSpPr>
        <p:spPr>
          <a:xfrm>
            <a:off x="1099400" y="1458478"/>
            <a:ext cx="4841998" cy="1250959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UI view changes (Operators colorizing)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Statuses - what are they mean?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What to do with </a:t>
            </a:r>
            <a:r>
              <a:rPr lang="en-US" sz="1600" b="1" dirty="0"/>
              <a:t>hours</a:t>
            </a:r>
            <a:r>
              <a:rPr lang="en-US" sz="1600" dirty="0"/>
              <a:t>?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F189B3-0F62-6F43-A6A1-A35D624F9792}"/>
              </a:ext>
            </a:extLst>
          </p:cNvPr>
          <p:cNvCxnSpPr>
            <a:cxnSpLocks/>
          </p:cNvCxnSpPr>
          <p:nvPr/>
        </p:nvCxnSpPr>
        <p:spPr>
          <a:xfrm>
            <a:off x="173736" y="612648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736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13E8D6C-70DE-584C-BBE8-0387CD34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101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549F0-0B15-864E-9678-A7AAFF61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6" y="2117672"/>
            <a:ext cx="7415408" cy="5858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87D2336-C2E9-A741-B2C2-EF612430E035}"/>
              </a:ext>
            </a:extLst>
          </p:cNvPr>
          <p:cNvSpPr/>
          <p:nvPr/>
        </p:nvSpPr>
        <p:spPr>
          <a:xfrm>
            <a:off x="3365770" y="2228721"/>
            <a:ext cx="1227551" cy="411259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307F0-36A0-D44F-91BC-3013D732C1F3}"/>
              </a:ext>
            </a:extLst>
          </p:cNvPr>
          <p:cNvSpPr txBox="1"/>
          <p:nvPr/>
        </p:nvSpPr>
        <p:spPr>
          <a:xfrm>
            <a:off x="3299011" y="2814571"/>
            <a:ext cx="14029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Sensors status</a:t>
            </a:r>
          </a:p>
        </p:txBody>
      </p:sp>
    </p:spTree>
    <p:extLst>
      <p:ext uri="{BB962C8B-B14F-4D97-AF65-F5344CB8AC3E}">
        <p14:creationId xmlns:p14="http://schemas.microsoft.com/office/powerpoint/2010/main" val="15756428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Statuses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128E1F7-2155-7343-BF88-A22987EE1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102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03E1AD-56EB-2943-B653-2A100C4F9B02}"/>
              </a:ext>
            </a:extLst>
          </p:cNvPr>
          <p:cNvSpPr/>
          <p:nvPr/>
        </p:nvSpPr>
        <p:spPr>
          <a:xfrm>
            <a:off x="2708031" y="1261738"/>
            <a:ext cx="278209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mode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dirty="0"/>
              <a:t>``{ poke | reschedule }``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A574A8-FD7E-3F4B-8619-8EADD7020C8E}"/>
              </a:ext>
            </a:extLst>
          </p:cNvPr>
          <p:cNvSpPr txBox="1">
            <a:spLocks/>
          </p:cNvSpPr>
          <p:nvPr/>
        </p:nvSpPr>
        <p:spPr>
          <a:xfrm>
            <a:off x="723017" y="2495287"/>
            <a:ext cx="2604777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Task is running non-stop on worker </a:t>
            </a:r>
            <a:endParaRPr lang="en-US" sz="1400" dirty="0">
              <a:highlight>
                <a:srgbClr val="F5F5F5"/>
              </a:highligh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50C303-C6C8-5F45-B3E4-9CC6555C204C}"/>
              </a:ext>
            </a:extLst>
          </p:cNvPr>
          <p:cNvSpPr txBox="1">
            <a:spLocks/>
          </p:cNvSpPr>
          <p:nvPr/>
        </p:nvSpPr>
        <p:spPr>
          <a:xfrm>
            <a:off x="4821116" y="2571750"/>
            <a:ext cx="2604777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Task re-schedule </a:t>
            </a:r>
          </a:p>
          <a:p>
            <a:r>
              <a:rPr lang="en-US" sz="1400" b="1" dirty="0">
                <a:highlight>
                  <a:srgbClr val="F5F5F5"/>
                </a:highlight>
              </a:rPr>
              <a:t>(free worker cpu, free pool to other tasks)</a:t>
            </a:r>
            <a:endParaRPr lang="en-US" sz="1400" dirty="0">
              <a:highlight>
                <a:srgbClr val="F5F5F5"/>
              </a:highlight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E09233-DF92-1E4A-BDF5-32586A71378A}"/>
              </a:ext>
            </a:extLst>
          </p:cNvPr>
          <p:cNvCxnSpPr/>
          <p:nvPr/>
        </p:nvCxnSpPr>
        <p:spPr>
          <a:xfrm flipH="1">
            <a:off x="2708031" y="1561820"/>
            <a:ext cx="486106" cy="933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2B7731-8ED3-7043-94C0-6D0DF8697C63}"/>
              </a:ext>
            </a:extLst>
          </p:cNvPr>
          <p:cNvCxnSpPr>
            <a:cxnSpLocks/>
          </p:cNvCxnSpPr>
          <p:nvPr/>
        </p:nvCxnSpPr>
        <p:spPr>
          <a:xfrm>
            <a:off x="4709786" y="1712942"/>
            <a:ext cx="1106422" cy="639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BDEBC1FF-6542-8C47-B3A5-593C9D8F1EE9}"/>
              </a:ext>
            </a:extLst>
          </p:cNvPr>
          <p:cNvSpPr txBox="1">
            <a:spLocks/>
          </p:cNvSpPr>
          <p:nvPr/>
        </p:nvSpPr>
        <p:spPr>
          <a:xfrm>
            <a:off x="723016" y="3881762"/>
            <a:ext cx="2604777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Let’s try it &amp; knows that to do with hours  in the Day2</a:t>
            </a:r>
            <a:endParaRPr lang="en-US" sz="1400" dirty="0">
              <a:highlight>
                <a:srgbClr val="F5F5F5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11629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5CD8A-D8EB-5F48-A66F-EC4909EEB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103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FD148C-C1B5-7D4F-AD77-5859F9E92A58}"/>
              </a:ext>
            </a:extLst>
          </p:cNvPr>
          <p:cNvSpPr txBox="1">
            <a:spLocks/>
          </p:cNvSpPr>
          <p:nvPr/>
        </p:nvSpPr>
        <p:spPr>
          <a:xfrm>
            <a:off x="3421262" y="2894076"/>
            <a:ext cx="295210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end of the Day 1</a:t>
            </a:r>
          </a:p>
        </p:txBody>
      </p:sp>
      <p:pic>
        <p:nvPicPr>
          <p:cNvPr id="12" name="Picture 2" descr="Airflow Plugins · GitHub">
            <a:extLst>
              <a:ext uri="{FF2B5EF4-FFF2-40B4-BE49-F238E27FC236}">
                <a16:creationId xmlns:a16="http://schemas.microsoft.com/office/drawing/2014/main" id="{3CABE0D3-C203-FA48-95E7-8BFAC28C4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313" y="1904599"/>
            <a:ext cx="767373" cy="7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166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8" y="873125"/>
            <a:ext cx="8429625" cy="3397250"/>
          </a:xfrm>
        </p:spPr>
        <p:txBody>
          <a:bodyPr/>
          <a:lstStyle/>
          <a:p>
            <a:r>
              <a:rPr lang="en-US" sz="1600" dirty="0"/>
              <a:t>Check Apache Airflow docs web-site </a:t>
            </a:r>
            <a:r>
              <a:rPr lang="en-US" sz="1600" dirty="0">
                <a:hlinkClick r:id="rId2"/>
              </a:rPr>
              <a:t>https://airflow.apache.org/docs/stable/start.html#quick-start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Do apache airflow Quick install (see links on the slides) &amp; copy lecture DAGs in DAG folder – unpause them and see different behaviour</a:t>
            </a:r>
          </a:p>
          <a:p>
            <a:endParaRPr lang="en-US" sz="1600" dirty="0"/>
          </a:p>
          <a:p>
            <a:r>
              <a:rPr lang="en-US" sz="1600" dirty="0"/>
              <a:t>Run through Apache Aiflow source code &amp; invistigare Dag, Task and Base Operator classes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Lecture DAGs: 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https://github.com/xnuinside/airflow_lectures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Clone Airflow in Docker Compose with Celery:</a:t>
            </a:r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https://github.com/xnuinside/airflow_in_docker_compose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Check that components are in docker-compose and needed to be defined to run with CeleryExecutor &amp; try to up &amp; run.</a:t>
            </a:r>
          </a:p>
          <a:p>
            <a:endParaRPr lang="en-US" sz="1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E3587F2-46A2-D74A-9768-CC9590CF0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104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74735-50AA-D24A-9A48-4AE1F86F14A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579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 Screens – DAGs View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irflow on Kubernetes (Part 1): A Different Kind of Operator | Kubernetes">
            <a:extLst>
              <a:ext uri="{FF2B5EF4-FFF2-40B4-BE49-F238E27FC236}">
                <a16:creationId xmlns:a16="http://schemas.microsoft.com/office/drawing/2014/main" id="{EE3B11BC-0ECD-9241-927A-5519426F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00" y="879676"/>
            <a:ext cx="6966400" cy="365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308E47-9B1B-454B-A8AA-55F3EEF985DD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700EA24-E189-A949-97CA-C504D8DCB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772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 Screens – DAGs Runs, Tree View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UI / Screenshots — Airflow Documentation">
            <a:extLst>
              <a:ext uri="{FF2B5EF4-FFF2-40B4-BE49-F238E27FC236}">
                <a16:creationId xmlns:a16="http://schemas.microsoft.com/office/drawing/2014/main" id="{F68AE677-09D4-EA4D-A28C-068AACEA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9" y="1020670"/>
            <a:ext cx="8750461" cy="310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EEE6CC-CCBB-7D44-AE24-C51B61B151B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C0A61D-01E3-4740-A35C-DAFDF303A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7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Main Features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A825CF-178A-4D44-92C3-DE9B81B5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3" y="1000432"/>
            <a:ext cx="5116685" cy="157131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E31A909-8A7B-D741-BAA1-26281DA6F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0" y="2770538"/>
            <a:ext cx="5116685" cy="13544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41D2C-4521-724D-B2D3-3E3F552109EA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3309AA6-884E-944F-B808-C8D1A57BC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2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Main Features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16810-7B19-324E-A7D7-06EC416996A7}"/>
              </a:ext>
            </a:extLst>
          </p:cNvPr>
          <p:cNvSpPr txBox="1"/>
          <p:nvPr/>
        </p:nvSpPr>
        <p:spPr>
          <a:xfrm>
            <a:off x="249777" y="915332"/>
            <a:ext cx="49682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Integrations from the box (</a:t>
            </a:r>
            <a:r>
              <a:rPr lang="en-US" i="1" dirty="0"/>
              <a:t>Operators, Sensors, Connectors &amp; Hooks</a:t>
            </a:r>
            <a:r>
              <a:rPr lang="en-US" dirty="0"/>
              <a:t>) </a:t>
            </a:r>
          </a:p>
        </p:txBody>
      </p:sp>
      <p:pic>
        <p:nvPicPr>
          <p:cNvPr id="32770" name="Picture 2" descr="Google Cloud Platform - управление, администрирование и поддержка">
            <a:extLst>
              <a:ext uri="{FF2B5EF4-FFF2-40B4-BE49-F238E27FC236}">
                <a16:creationId xmlns:a16="http://schemas.microsoft.com/office/drawing/2014/main" id="{A6DE58B5-00D6-0F49-AA71-2DE7F331A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1" t="-2960" r="-3692" b="2960"/>
          <a:stretch/>
        </p:blipFill>
        <p:spPr bwMode="auto">
          <a:xfrm>
            <a:off x="2226985" y="1547110"/>
            <a:ext cx="1702272" cy="8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0B3E14E8-0F68-A345-9A97-2A571B2A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84" y="1662952"/>
            <a:ext cx="1419938" cy="5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Azure-logo - Syntax">
            <a:extLst>
              <a:ext uri="{FF2B5EF4-FFF2-40B4-BE49-F238E27FC236}">
                <a16:creationId xmlns:a16="http://schemas.microsoft.com/office/drawing/2014/main" id="{B7AF7CEC-0D30-7C43-8346-2C9B6FBD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90" y="2607473"/>
            <a:ext cx="1496863" cy="6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Introduction to Hadoop- Architecture, Properties, Components and Projects">
            <a:extLst>
              <a:ext uri="{FF2B5EF4-FFF2-40B4-BE49-F238E27FC236}">
                <a16:creationId xmlns:a16="http://schemas.microsoft.com/office/drawing/2014/main" id="{4504A38C-3BDF-BE4C-8863-E6E1A2791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72" y="3000305"/>
            <a:ext cx="1538062" cy="7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Has the time finally come for PostgreSQL? | ZDNet">
            <a:extLst>
              <a:ext uri="{FF2B5EF4-FFF2-40B4-BE49-F238E27FC236}">
                <a16:creationId xmlns:a16="http://schemas.microsoft.com/office/drawing/2014/main" id="{DE5BDD58-E71E-2D4C-94CA-E9E13107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21" y="1517924"/>
            <a:ext cx="1147572" cy="85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E9C459-961C-5A44-8382-0A68E7E8FD1F}"/>
              </a:ext>
            </a:extLst>
          </p:cNvPr>
          <p:cNvSpPr txBox="1"/>
          <p:nvPr/>
        </p:nvSpPr>
        <p:spPr>
          <a:xfrm>
            <a:off x="8856817" y="6449053"/>
            <a:ext cx="25335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 OTHERs</a:t>
            </a:r>
          </a:p>
        </p:txBody>
      </p:sp>
      <p:pic>
        <p:nvPicPr>
          <p:cNvPr id="32782" name="Picture 14" descr="Docker Logos | Docker">
            <a:extLst>
              <a:ext uri="{FF2B5EF4-FFF2-40B4-BE49-F238E27FC236}">
                <a16:creationId xmlns:a16="http://schemas.microsoft.com/office/drawing/2014/main" id="{8C0B218D-54B4-1142-91B8-B821BA347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47" y="1045974"/>
            <a:ext cx="823155" cy="59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12A866-D889-CB43-8ADC-7A374E7355F5}"/>
              </a:ext>
            </a:extLst>
          </p:cNvPr>
          <p:cNvSpPr/>
          <p:nvPr/>
        </p:nvSpPr>
        <p:spPr>
          <a:xfrm>
            <a:off x="177303" y="4209148"/>
            <a:ext cx="71723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https://airflow.apache.org/docs/apache-airflow/stable/_api/airflow/operators/index.html</a:t>
            </a:r>
            <a:endParaRPr lang="en-US" dirty="0"/>
          </a:p>
          <a:p>
            <a:r>
              <a:rPr lang="en-US" dirty="0">
                <a:hlinkClick r:id="rId10"/>
              </a:rPr>
              <a:t>https://airflow.apache.org/docs/apache-airflow/stable/_api/airflow/contrib/operators/</a:t>
            </a:r>
            <a:r>
              <a:rPr lang="en-US" dirty="0"/>
              <a:t>  </a:t>
            </a:r>
          </a:p>
        </p:txBody>
      </p:sp>
      <p:pic>
        <p:nvPicPr>
          <p:cNvPr id="32784" name="Picture 16" descr="Download MySQL Logo in SVG Vector or PNG File Format - Logo.wine">
            <a:extLst>
              <a:ext uri="{FF2B5EF4-FFF2-40B4-BE49-F238E27FC236}">
                <a16:creationId xmlns:a16="http://schemas.microsoft.com/office/drawing/2014/main" id="{DFCB03AF-7233-CC48-AB4D-FE061145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65" y="2625664"/>
            <a:ext cx="1470455" cy="98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Amazon.com: Oracle DB 11g Errors Guide: Appstore for Android">
            <a:extLst>
              <a:ext uri="{FF2B5EF4-FFF2-40B4-BE49-F238E27FC236}">
                <a16:creationId xmlns:a16="http://schemas.microsoft.com/office/drawing/2014/main" id="{282AA7D9-D828-B844-AD89-3B7B7BFC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539" y="3065586"/>
            <a:ext cx="1048245" cy="10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Database of Databases - Druid - Revision #7">
            <a:extLst>
              <a:ext uri="{FF2B5EF4-FFF2-40B4-BE49-F238E27FC236}">
                <a16:creationId xmlns:a16="http://schemas.microsoft.com/office/drawing/2014/main" id="{25227575-F4ED-9740-BBC2-D984CAED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3" y="3443117"/>
            <a:ext cx="1886977" cy="51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8" name="Picture 20" descr="Slack Review | PCMag">
            <a:extLst>
              <a:ext uri="{FF2B5EF4-FFF2-40B4-BE49-F238E27FC236}">
                <a16:creationId xmlns:a16="http://schemas.microsoft.com/office/drawing/2014/main" id="{D9D8544C-5091-9744-A52B-00BDA588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23" y="1712616"/>
            <a:ext cx="1578593" cy="8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ACA737-8E8C-2A47-B466-EE5311FBE621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D15ACB8E-472E-5F47-BBCB-13242480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50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Main Features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C408DD2-AA21-C848-A8AF-31D6C9775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8" y="899258"/>
            <a:ext cx="5116685" cy="127054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9647DE-1504-FF43-B429-B23A87596144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294C4C-0612-2546-AFC8-AA5FBFE2E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0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DAG Code Example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ABD641-312F-E445-A0D1-F1E18E8CC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693799"/>
              </p:ext>
            </p:extLst>
          </p:nvPr>
        </p:nvGraphicFramePr>
        <p:xfrm>
          <a:off x="1169043" y="719765"/>
          <a:ext cx="6146157" cy="3854350"/>
        </p:xfrm>
        <a:graphic>
          <a:graphicData uri="http://schemas.openxmlformats.org/drawingml/2006/table">
            <a:tbl>
              <a:tblPr/>
              <a:tblGrid>
                <a:gridCol w="6146157">
                  <a:extLst>
                    <a:ext uri="{9D8B030D-6E8A-4147-A177-3AD203B41FA5}">
                      <a16:colId xmlns:a16="http://schemas.microsoft.com/office/drawing/2014/main" val="1093635255"/>
                    </a:ext>
                  </a:extLst>
                </a:gridCol>
              </a:tblGrid>
              <a:tr h="33972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uuid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datetime </a:t>
                      </a: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datetime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airflow </a:t>
                      </a: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DAG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airflow.utils.trigger_rule </a:t>
                      </a: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TriggerRule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airflow.operators.postgres_operator </a:t>
                      </a: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PostgresOperator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dag_params = {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'dag_id'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'PostgresOperator_dag'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'start_date'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: datetime(</a:t>
                      </a:r>
                      <a:r>
                        <a:rPr lang="en-US" sz="8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2019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),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'schedule_interval'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None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with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DAG(**dag_params) </a:t>
                      </a:r>
                      <a:r>
                        <a:rPr lang="en-US" sz="8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as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dag: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create_table = PostgresOperator(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task_id=</a:t>
                      </a: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'create_table'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sql=</a:t>
                      </a: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'''CREATE TABLE new_table(</a:t>
                      </a:r>
                      <a:b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custom_id integer NOT NULL, timestamp TIMESTAMP NOT NULL, user_id VARCHAR (50) NOT NULL</a:t>
                      </a:r>
                      <a:b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);'''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insert_row = PostgresOperator(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task_id=</a:t>
                      </a: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'insert_row'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sql=</a:t>
                      </a:r>
                      <a:r>
                        <a:rPr lang="en-US" sz="8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'INSERT INTO new_table VALUES(%s, %s, %s)'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trigger_rule=TriggerRule.ALL_DONE,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parameters=(uuid.uuid4().int % </a:t>
                      </a:r>
                      <a:r>
                        <a:rPr lang="en-US" sz="8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123456789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 datetime.now(), uuid.uuid4().hex[:</a:t>
                      </a:r>
                      <a:r>
                        <a:rPr lang="en-US" sz="8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])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create_table &gt;&gt; insert_row</a:t>
                      </a:r>
                      <a:endParaRPr lang="en-US" sz="1400" dirty="0">
                        <a:effectLst/>
                      </a:endParaRPr>
                    </a:p>
                  </a:txBody>
                  <a:tcPr marL="37415" marR="37415" marT="37415" marB="374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0645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F13D2E6-299B-CA44-9537-3D0F01165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0795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CCACDE-585B-6940-92F0-4F02214263C2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A4D4EB-53FB-854B-90C3-EF3D70E3A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Main Features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C408DD2-AA21-C848-A8AF-31D6C9775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8" y="899258"/>
            <a:ext cx="5116685" cy="1270540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675867-35BF-DD4C-BB7D-351F4C69B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1" y="2146160"/>
            <a:ext cx="5116685" cy="123482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D35C84-DC3E-C543-86D5-59832829DEC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7EFA0C-9349-A847-9C34-FC59CB879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81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Main Features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C408DD2-AA21-C848-A8AF-31D6C9775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8" y="899258"/>
            <a:ext cx="5116685" cy="1270540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675867-35BF-DD4C-BB7D-351F4C69B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1" y="2146160"/>
            <a:ext cx="5116685" cy="123482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179059F-54CA-704A-8CF7-C4AA80ACF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9"/>
          <a:stretch/>
        </p:blipFill>
        <p:spPr>
          <a:xfrm>
            <a:off x="538676" y="3416700"/>
            <a:ext cx="5116685" cy="113312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9619B2-69C0-874C-9C7F-65706B7321F8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61D496A-CFE7-3740-B53D-17BE3174F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2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BBA992-DD5D-DF43-BE46-F6E83EA0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6" t="16542" b="7446"/>
          <a:stretch/>
        </p:blipFill>
        <p:spPr>
          <a:xfrm>
            <a:off x="2708031" y="1341187"/>
            <a:ext cx="2031729" cy="1472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Apache Airflow Community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8A5628-342F-6F47-9D12-8789AF29559D}"/>
              </a:ext>
            </a:extLst>
          </p:cNvPr>
          <p:cNvSpPr/>
          <p:nvPr/>
        </p:nvSpPr>
        <p:spPr>
          <a:xfrm>
            <a:off x="134803" y="944658"/>
            <a:ext cx="268996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https://github.com/apache/airflow</a:t>
            </a:r>
            <a:r>
              <a:rPr lang="en-US" dirty="0"/>
              <a:t> 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37E7F4-286E-4A4F-B6C9-45482FCD3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69" y="969881"/>
            <a:ext cx="4635289" cy="2790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6D5743B-F6AD-F643-97D0-7BF3D8094A31}"/>
              </a:ext>
            </a:extLst>
          </p:cNvPr>
          <p:cNvSpPr/>
          <p:nvPr/>
        </p:nvSpPr>
        <p:spPr>
          <a:xfrm>
            <a:off x="134803" y="3247058"/>
            <a:ext cx="5971315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Official community Slack:</a:t>
            </a:r>
          </a:p>
          <a:p>
            <a:r>
              <a:rPr lang="en-US" dirty="0">
                <a:hlinkClick r:id="rId6"/>
              </a:rPr>
              <a:t>https://apache-airflow-slack.herokuapp.com/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of committers (maintainers):</a:t>
            </a:r>
          </a:p>
          <a:p>
            <a:r>
              <a:rPr lang="en-US" dirty="0">
                <a:hlinkClick r:id="rId7"/>
              </a:rPr>
              <a:t>https://people.apache.org/committers-by-project.html#airflow</a:t>
            </a:r>
            <a:r>
              <a:rPr lang="en-US" dirty="0"/>
              <a:t> (about 40 people)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B00C4-408B-AF4C-B2D4-E290B4E68C45}"/>
              </a:ext>
            </a:extLst>
          </p:cNvPr>
          <p:cNvSpPr/>
          <p:nvPr/>
        </p:nvSpPr>
        <p:spPr>
          <a:xfrm>
            <a:off x="3692324" y="1481559"/>
            <a:ext cx="407345" cy="27779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4C3BD8-4D16-B343-97F2-4B2535A6F239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9EB8CB7-D4C6-F949-919D-298AAC8F0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4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0C2083-BB2C-6D47-AD90-6D90EA28FE5E}"/>
              </a:ext>
            </a:extLst>
          </p:cNvPr>
          <p:cNvSpPr txBox="1">
            <a:spLocks/>
          </p:cNvSpPr>
          <p:nvPr/>
        </p:nvSpPr>
        <p:spPr>
          <a:xfrm>
            <a:off x="287032" y="241779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 (Day 1)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E274DB-AB84-BE4D-890D-000308F76F58}"/>
              </a:ext>
            </a:extLst>
          </p:cNvPr>
          <p:cNvSpPr txBox="1">
            <a:spLocks/>
          </p:cNvSpPr>
          <p:nvPr/>
        </p:nvSpPr>
        <p:spPr>
          <a:xfrm>
            <a:off x="287032" y="1946270"/>
            <a:ext cx="4841998" cy="1250959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What is Apache Airflow?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What is Workflow Manager (orchestrator) and what is ETL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Server Components &amp; basic installation, cli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DAG, basic DAG params &amp; DAGFile, Tasks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DAG Run &amp; Task Instance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Operators, Sensors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Schedule interval &amp; catch up &amp; execution date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Junja2 Templating,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Task Statuses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Files to play with (homework)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200" dirty="0"/>
              <a:t>Q&amp;A session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1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ADFABA-D35D-944A-AB7C-4D1C2083D57A}"/>
              </a:ext>
            </a:extLst>
          </p:cNvPr>
          <p:cNvCxnSpPr>
            <a:cxnSpLocks/>
          </p:cNvCxnSpPr>
          <p:nvPr/>
        </p:nvCxnSpPr>
        <p:spPr>
          <a:xfrm>
            <a:off x="173736" y="612648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251001-FE70-1B4C-BF9A-DC67FF156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532594-87AC-694A-99F4-D4861FD1825D}"/>
              </a:ext>
            </a:extLst>
          </p:cNvPr>
          <p:cNvSpPr txBox="1">
            <a:spLocks/>
          </p:cNvSpPr>
          <p:nvPr/>
        </p:nvSpPr>
        <p:spPr>
          <a:xfrm>
            <a:off x="2116700" y="2420874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highlight>
                  <a:srgbClr val="F5F5F5"/>
                </a:highlight>
              </a:rPr>
              <a:t>What is a workflow manager?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(or orchestrator)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B62635-54FB-8B48-887F-68E1F53FFFC1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431F002-1DBA-F245-8E43-27CBE4D0F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1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0D6AB75-B2FD-704F-B6FA-1A2026BC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C0D06-5DCD-6C49-9752-511A11FEDFBF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3DF93-72BE-9445-A9FB-CA79BD5436CA}"/>
              </a:ext>
            </a:extLst>
          </p:cNvPr>
          <p:cNvSpPr txBox="1"/>
          <p:nvPr/>
        </p:nvSpPr>
        <p:spPr>
          <a:xfrm>
            <a:off x="231528" y="2229381"/>
            <a:ext cx="779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0C33ED8-855F-1345-898D-417429C1194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769353" y="1322032"/>
            <a:ext cx="759319" cy="10553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2D2F136-3A45-8D45-9CB4-EF6112835C5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453468" y="2697316"/>
            <a:ext cx="939260" cy="603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4AA230-55B9-3046-8F3D-1289D7FB0856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922BDFEF-4B09-504C-9A85-5659E36F63F2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2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ntroduction to Redis: Installation, CLI Commands, and Data Types">
            <a:extLst>
              <a:ext uri="{FF2B5EF4-FFF2-40B4-BE49-F238E27FC236}">
                <a16:creationId xmlns:a16="http://schemas.microsoft.com/office/drawing/2014/main" id="{553AD322-0CD9-0C46-83BE-CB2BDCCD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51" y="3475446"/>
            <a:ext cx="839644" cy="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D6AB75-B2FD-704F-B6FA-1A2026BC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0D2FB-21FA-1249-B175-905067F7C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32" name="Picture 8" descr="HDFS Logo - LogoDix">
            <a:extLst>
              <a:ext uri="{FF2B5EF4-FFF2-40B4-BE49-F238E27FC236}">
                <a16:creationId xmlns:a16="http://schemas.microsoft.com/office/drawing/2014/main" id="{0101CDF5-FE6C-E248-845D-6D5D14F6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03" y="995276"/>
            <a:ext cx="949571" cy="9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8D847E-8449-E44B-96AD-5799966B1A68}"/>
              </a:ext>
            </a:extLst>
          </p:cNvPr>
          <p:cNvSpPr txBox="1"/>
          <p:nvPr/>
        </p:nvSpPr>
        <p:spPr>
          <a:xfrm>
            <a:off x="1384790" y="995275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Lakes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3DF93-72BE-9445-A9FB-CA79BD5436CA}"/>
              </a:ext>
            </a:extLst>
          </p:cNvPr>
          <p:cNvSpPr txBox="1"/>
          <p:nvPr/>
        </p:nvSpPr>
        <p:spPr>
          <a:xfrm>
            <a:off x="231528" y="2229381"/>
            <a:ext cx="779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0C33ED8-855F-1345-898D-417429C1194E}"/>
              </a:ext>
            </a:extLst>
          </p:cNvPr>
          <p:cNvCxnSpPr>
            <a:cxnSpLocks/>
            <a:stCxn id="16" idx="0"/>
            <a:endCxn id="1032" idx="1"/>
          </p:cNvCxnSpPr>
          <p:nvPr/>
        </p:nvCxnSpPr>
        <p:spPr>
          <a:xfrm rot="5400000" flipH="1" flipV="1">
            <a:off x="769353" y="1322032"/>
            <a:ext cx="759319" cy="10553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56A329-3FC0-7A48-A696-220B344DF9F4}"/>
              </a:ext>
            </a:extLst>
          </p:cNvPr>
          <p:cNvSpPr txBox="1"/>
          <p:nvPr/>
        </p:nvSpPr>
        <p:spPr>
          <a:xfrm>
            <a:off x="1504782" y="2854424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pic>
        <p:nvPicPr>
          <p:cNvPr id="1034" name="Picture 10" descr="All-in-One WP Migration Amazon S3 Extension">
            <a:extLst>
              <a:ext uri="{FF2B5EF4-FFF2-40B4-BE49-F238E27FC236}">
                <a16:creationId xmlns:a16="http://schemas.microsoft.com/office/drawing/2014/main" id="{6A1BF1D8-6571-BF49-8380-73CB73C0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56" y="1570827"/>
            <a:ext cx="507831" cy="5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Cloud Storage - Gigya Documentation - Developer's Guide">
            <a:extLst>
              <a:ext uri="{FF2B5EF4-FFF2-40B4-BE49-F238E27FC236}">
                <a16:creationId xmlns:a16="http://schemas.microsoft.com/office/drawing/2014/main" id="{5270E03D-AA99-674A-9DBF-4066DE9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71" y="1760280"/>
            <a:ext cx="391258" cy="39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Иконка «Azure Storage Blob» — скачай бесплатно PNG и векторе">
            <a:extLst>
              <a:ext uri="{FF2B5EF4-FFF2-40B4-BE49-F238E27FC236}">
                <a16:creationId xmlns:a16="http://schemas.microsoft.com/office/drawing/2014/main" id="{F80D936A-D93E-3E40-837D-E2A71F16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60" y="1656391"/>
            <a:ext cx="377156" cy="37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2FE9080-7278-4F45-B413-C8409218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75" y="3239628"/>
            <a:ext cx="444123" cy="45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2D2F136-3A45-8D45-9CB4-EF6112835C5E}"/>
              </a:ext>
            </a:extLst>
          </p:cNvPr>
          <p:cNvCxnSpPr>
            <a:cxnSpLocks/>
            <a:stCxn id="16" idx="2"/>
            <a:endCxn id="1040" idx="1"/>
          </p:cNvCxnSpPr>
          <p:nvPr/>
        </p:nvCxnSpPr>
        <p:spPr>
          <a:xfrm rot="16200000" flipH="1">
            <a:off x="453468" y="2697316"/>
            <a:ext cx="939260" cy="603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Downloads / InfluxData Branding Docs">
            <a:extLst>
              <a:ext uri="{FF2B5EF4-FFF2-40B4-BE49-F238E27FC236}">
                <a16:creationId xmlns:a16="http://schemas.microsoft.com/office/drawing/2014/main" id="{5872F2CA-139B-D646-B553-93B17640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93" y="3210046"/>
            <a:ext cx="377102" cy="3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mazon.com: Oracle DB 11g Errors Guide: Appstore for Android">
            <a:extLst>
              <a:ext uri="{FF2B5EF4-FFF2-40B4-BE49-F238E27FC236}">
                <a16:creationId xmlns:a16="http://schemas.microsoft.com/office/drawing/2014/main" id="{1FD1C73E-2AC3-8842-A266-3C7437DB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98" y="3587148"/>
            <a:ext cx="377101" cy="37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4D626-A074-B74A-995D-6099339DB4DB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9A414EF2-484C-1441-8565-06DB80826638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6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Picture 32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CB2600F1-B7EA-E74C-B7B7-E1F1309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55" y="2379420"/>
            <a:ext cx="444012" cy="4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ndas — Википедия">
            <a:extLst>
              <a:ext uri="{FF2B5EF4-FFF2-40B4-BE49-F238E27FC236}">
                <a16:creationId xmlns:a16="http://schemas.microsoft.com/office/drawing/2014/main" id="{B0F4272B-9A75-6C4F-A90B-94EE23B8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03" y="2504756"/>
            <a:ext cx="370275" cy="4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ntroduction to Redis: Installation, CLI Commands, and Data Types">
            <a:extLst>
              <a:ext uri="{FF2B5EF4-FFF2-40B4-BE49-F238E27FC236}">
                <a16:creationId xmlns:a16="http://schemas.microsoft.com/office/drawing/2014/main" id="{553AD322-0CD9-0C46-83BE-CB2BDCCD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51" y="3475446"/>
            <a:ext cx="839644" cy="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D6AB75-B2FD-704F-B6FA-1A2026BC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0D2FB-21FA-1249-B175-905067F7C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59F8-200C-F844-B8C4-F7676F98B66C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C0D06-5DCD-6C49-9752-511A11FEDFBF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032" name="Picture 8" descr="HDFS Logo - LogoDix">
            <a:extLst>
              <a:ext uri="{FF2B5EF4-FFF2-40B4-BE49-F238E27FC236}">
                <a16:creationId xmlns:a16="http://schemas.microsoft.com/office/drawing/2014/main" id="{0101CDF5-FE6C-E248-845D-6D5D14F6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03" y="995276"/>
            <a:ext cx="949571" cy="9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8D847E-8449-E44B-96AD-5799966B1A68}"/>
              </a:ext>
            </a:extLst>
          </p:cNvPr>
          <p:cNvSpPr txBox="1"/>
          <p:nvPr/>
        </p:nvSpPr>
        <p:spPr>
          <a:xfrm>
            <a:off x="1384790" y="995275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Lakes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3DF93-72BE-9445-A9FB-CA79BD5436CA}"/>
              </a:ext>
            </a:extLst>
          </p:cNvPr>
          <p:cNvSpPr txBox="1"/>
          <p:nvPr/>
        </p:nvSpPr>
        <p:spPr>
          <a:xfrm>
            <a:off x="231528" y="2229381"/>
            <a:ext cx="779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0C33ED8-855F-1345-898D-417429C1194E}"/>
              </a:ext>
            </a:extLst>
          </p:cNvPr>
          <p:cNvCxnSpPr>
            <a:cxnSpLocks/>
            <a:stCxn id="16" idx="0"/>
            <a:endCxn id="1032" idx="1"/>
          </p:cNvCxnSpPr>
          <p:nvPr/>
        </p:nvCxnSpPr>
        <p:spPr>
          <a:xfrm rot="5400000" flipH="1" flipV="1">
            <a:off x="769353" y="1322032"/>
            <a:ext cx="759319" cy="10553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94AD39-3069-E049-8DDD-C3435A1B6654}"/>
              </a:ext>
            </a:extLst>
          </p:cNvPr>
          <p:cNvSpPr txBox="1"/>
          <p:nvPr/>
        </p:nvSpPr>
        <p:spPr>
          <a:xfrm>
            <a:off x="4898509" y="843096"/>
            <a:ext cx="1779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Warehouses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687527-C99D-A640-84A9-8CC55431C7F4}"/>
              </a:ext>
            </a:extLst>
          </p:cNvPr>
          <p:cNvSpPr txBox="1"/>
          <p:nvPr/>
        </p:nvSpPr>
        <p:spPr>
          <a:xfrm>
            <a:off x="4008885" y="2059523"/>
            <a:ext cx="17792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Custom Actions/ Transformations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56A329-3FC0-7A48-A696-220B344DF9F4}"/>
              </a:ext>
            </a:extLst>
          </p:cNvPr>
          <p:cNvSpPr txBox="1"/>
          <p:nvPr/>
        </p:nvSpPr>
        <p:spPr>
          <a:xfrm>
            <a:off x="1504782" y="2854424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pic>
        <p:nvPicPr>
          <p:cNvPr id="1034" name="Picture 10" descr="All-in-One WP Migration Amazon S3 Extension">
            <a:extLst>
              <a:ext uri="{FF2B5EF4-FFF2-40B4-BE49-F238E27FC236}">
                <a16:creationId xmlns:a16="http://schemas.microsoft.com/office/drawing/2014/main" id="{6A1BF1D8-6571-BF49-8380-73CB73C0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56" y="1570827"/>
            <a:ext cx="507831" cy="5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Cloud Storage - Gigya Documentation - Developer's Guide">
            <a:extLst>
              <a:ext uri="{FF2B5EF4-FFF2-40B4-BE49-F238E27FC236}">
                <a16:creationId xmlns:a16="http://schemas.microsoft.com/office/drawing/2014/main" id="{5270E03D-AA99-674A-9DBF-4066DE9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71" y="1760280"/>
            <a:ext cx="391258" cy="39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Иконка «Azure Storage Blob» — скачай бесплатно PNG и векторе">
            <a:extLst>
              <a:ext uri="{FF2B5EF4-FFF2-40B4-BE49-F238E27FC236}">
                <a16:creationId xmlns:a16="http://schemas.microsoft.com/office/drawing/2014/main" id="{F80D936A-D93E-3E40-837D-E2A71F16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60" y="1656391"/>
            <a:ext cx="377156" cy="37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2FE9080-7278-4F45-B413-C8409218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75" y="3239628"/>
            <a:ext cx="444123" cy="45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2D2F136-3A45-8D45-9CB4-EF6112835C5E}"/>
              </a:ext>
            </a:extLst>
          </p:cNvPr>
          <p:cNvCxnSpPr>
            <a:cxnSpLocks/>
            <a:stCxn id="16" idx="2"/>
            <a:endCxn id="1040" idx="1"/>
          </p:cNvCxnSpPr>
          <p:nvPr/>
        </p:nvCxnSpPr>
        <p:spPr>
          <a:xfrm rot="16200000" flipH="1">
            <a:off x="453468" y="2697316"/>
            <a:ext cx="939260" cy="603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Downloads / InfluxData Branding Docs">
            <a:extLst>
              <a:ext uri="{FF2B5EF4-FFF2-40B4-BE49-F238E27FC236}">
                <a16:creationId xmlns:a16="http://schemas.microsoft.com/office/drawing/2014/main" id="{5872F2CA-139B-D646-B553-93B17640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93" y="3210046"/>
            <a:ext cx="377102" cy="3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mazon.com: Oracle DB 11g Errors Guide: Appstore for Android">
            <a:extLst>
              <a:ext uri="{FF2B5EF4-FFF2-40B4-BE49-F238E27FC236}">
                <a16:creationId xmlns:a16="http://schemas.microsoft.com/office/drawing/2014/main" id="{1FD1C73E-2AC3-8842-A266-3C7437DB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98" y="3587148"/>
            <a:ext cx="377101" cy="37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BFC182CF-9669-374E-83A8-C3C166BAE3C4}"/>
              </a:ext>
            </a:extLst>
          </p:cNvPr>
          <p:cNvCxnSpPr>
            <a:cxnSpLocks/>
          </p:cNvCxnSpPr>
          <p:nvPr/>
        </p:nvCxnSpPr>
        <p:spPr>
          <a:xfrm flipV="1">
            <a:off x="3496724" y="1042282"/>
            <a:ext cx="1224745" cy="5285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FEF930-8505-A04D-9C89-438DD2CA0EB8}"/>
              </a:ext>
            </a:extLst>
          </p:cNvPr>
          <p:cNvCxnSpPr/>
          <p:nvPr/>
        </p:nvCxnSpPr>
        <p:spPr>
          <a:xfrm flipV="1">
            <a:off x="3044896" y="1693212"/>
            <a:ext cx="0" cy="1516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06AC98F-FA1A-1343-94FA-45E80BE9FD45}"/>
              </a:ext>
            </a:extLst>
          </p:cNvPr>
          <p:cNvCxnSpPr>
            <a:cxnSpLocks/>
          </p:cNvCxnSpPr>
          <p:nvPr/>
        </p:nvCxnSpPr>
        <p:spPr>
          <a:xfrm>
            <a:off x="3269751" y="2313438"/>
            <a:ext cx="54064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>
            <a:extLst>
              <a:ext uri="{FF2B5EF4-FFF2-40B4-BE49-F238E27FC236}">
                <a16:creationId xmlns:a16="http://schemas.microsoft.com/office/drawing/2014/main" id="{98A8F9E5-68F1-664D-A4E3-3B89E635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3" y="2502624"/>
            <a:ext cx="306052" cy="4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C1B5BBAC-7AD5-944D-91BF-645451D4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83" y="2784456"/>
            <a:ext cx="302682" cy="3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nowflake Dashboard - Integrations | Klipfolio.com">
            <a:extLst>
              <a:ext uri="{FF2B5EF4-FFF2-40B4-BE49-F238E27FC236}">
                <a16:creationId xmlns:a16="http://schemas.microsoft.com/office/drawing/2014/main" id="{28ECAD85-C257-2946-97BF-666058BD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33" y="1195148"/>
            <a:ext cx="413352" cy="41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itHub - narendrans/dremio-snowflake: Snowflake Connector for Dremio using  the ARP SDK.">
            <a:extLst>
              <a:ext uri="{FF2B5EF4-FFF2-40B4-BE49-F238E27FC236}">
                <a16:creationId xmlns:a16="http://schemas.microsoft.com/office/drawing/2014/main" id="{9C745F23-6E7E-BE49-9B53-9E21E2A2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894" y="1437013"/>
            <a:ext cx="390810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oogle BigQuery Logo Vector Logo - Download Free SVG Icon | Worldvectorlogo">
            <a:extLst>
              <a:ext uri="{FF2B5EF4-FFF2-40B4-BE49-F238E27FC236}">
                <a16:creationId xmlns:a16="http://schemas.microsoft.com/office/drawing/2014/main" id="{8609BE21-72B4-6644-9617-417AC977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155" y="1140911"/>
            <a:ext cx="485799" cy="48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FA3C70-CD60-AD4A-8308-474C1BEC2484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2568D73A-43C8-5445-91B2-FB1F1BB12999}"/>
              </a:ext>
            </a:extLst>
          </p:cNvPr>
          <p:cNvSpPr txBox="1">
            <a:spLocks/>
          </p:cNvSpPr>
          <p:nvPr/>
        </p:nvSpPr>
        <p:spPr>
          <a:xfrm>
            <a:off x="7565841" y="49790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9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Picture 32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CB2600F1-B7EA-E74C-B7B7-E1F1309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55" y="2379420"/>
            <a:ext cx="444012" cy="4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ndas — Википедия">
            <a:extLst>
              <a:ext uri="{FF2B5EF4-FFF2-40B4-BE49-F238E27FC236}">
                <a16:creationId xmlns:a16="http://schemas.microsoft.com/office/drawing/2014/main" id="{B0F4272B-9A75-6C4F-A90B-94EE23B8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03" y="2504756"/>
            <a:ext cx="370275" cy="4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ntroduction to Redis: Installation, CLI Commands, and Data Types">
            <a:extLst>
              <a:ext uri="{FF2B5EF4-FFF2-40B4-BE49-F238E27FC236}">
                <a16:creationId xmlns:a16="http://schemas.microsoft.com/office/drawing/2014/main" id="{553AD322-0CD9-0C46-83BE-CB2BDCCD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51" y="3475446"/>
            <a:ext cx="839644" cy="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D6AB75-B2FD-704F-B6FA-1A2026BC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0D2FB-21FA-1249-B175-905067F7C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30" name="Picture 6" descr="Beam Logos">
            <a:extLst>
              <a:ext uri="{FF2B5EF4-FFF2-40B4-BE49-F238E27FC236}">
                <a16:creationId xmlns:a16="http://schemas.microsoft.com/office/drawing/2014/main" id="{7BE62CCE-D9A2-A749-B2DE-A0D722D7F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982" y="3964249"/>
            <a:ext cx="764442" cy="7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lcome to Spark Python API Docs! — PySpark 3.0.1 documentation">
            <a:extLst>
              <a:ext uri="{FF2B5EF4-FFF2-40B4-BE49-F238E27FC236}">
                <a16:creationId xmlns:a16="http://schemas.microsoft.com/office/drawing/2014/main" id="{B12A48B7-1C5D-6F4D-A8CB-24B5A1DA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09" y="3727887"/>
            <a:ext cx="767251" cy="4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F37E0-095B-714D-96FE-4A33D7DD16A2}"/>
              </a:ext>
            </a:extLst>
          </p:cNvPr>
          <p:cNvSpPr txBox="1"/>
          <p:nvPr/>
        </p:nvSpPr>
        <p:spPr>
          <a:xfrm>
            <a:off x="5074066" y="3427805"/>
            <a:ext cx="16969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Processing Jobs</a:t>
            </a:r>
          </a:p>
        </p:txBody>
      </p:sp>
      <p:pic>
        <p:nvPicPr>
          <p:cNvPr id="1032" name="Picture 8" descr="HDFS Logo - LogoDix">
            <a:extLst>
              <a:ext uri="{FF2B5EF4-FFF2-40B4-BE49-F238E27FC236}">
                <a16:creationId xmlns:a16="http://schemas.microsoft.com/office/drawing/2014/main" id="{0101CDF5-FE6C-E248-845D-6D5D14F6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03" y="995276"/>
            <a:ext cx="949571" cy="9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8D847E-8449-E44B-96AD-5799966B1A68}"/>
              </a:ext>
            </a:extLst>
          </p:cNvPr>
          <p:cNvSpPr txBox="1"/>
          <p:nvPr/>
        </p:nvSpPr>
        <p:spPr>
          <a:xfrm>
            <a:off x="1384790" y="995275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Lakes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3DF93-72BE-9445-A9FB-CA79BD5436CA}"/>
              </a:ext>
            </a:extLst>
          </p:cNvPr>
          <p:cNvSpPr txBox="1"/>
          <p:nvPr/>
        </p:nvSpPr>
        <p:spPr>
          <a:xfrm>
            <a:off x="231528" y="2229381"/>
            <a:ext cx="779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0C33ED8-855F-1345-898D-417429C1194E}"/>
              </a:ext>
            </a:extLst>
          </p:cNvPr>
          <p:cNvCxnSpPr>
            <a:cxnSpLocks/>
            <a:stCxn id="16" idx="0"/>
            <a:endCxn id="1032" idx="1"/>
          </p:cNvCxnSpPr>
          <p:nvPr/>
        </p:nvCxnSpPr>
        <p:spPr>
          <a:xfrm rot="5400000" flipH="1" flipV="1">
            <a:off x="769353" y="1322032"/>
            <a:ext cx="759319" cy="10553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94AD39-3069-E049-8DDD-C3435A1B6654}"/>
              </a:ext>
            </a:extLst>
          </p:cNvPr>
          <p:cNvSpPr txBox="1"/>
          <p:nvPr/>
        </p:nvSpPr>
        <p:spPr>
          <a:xfrm>
            <a:off x="4898509" y="843096"/>
            <a:ext cx="1779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Warehouses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687527-C99D-A640-84A9-8CC55431C7F4}"/>
              </a:ext>
            </a:extLst>
          </p:cNvPr>
          <p:cNvSpPr txBox="1"/>
          <p:nvPr/>
        </p:nvSpPr>
        <p:spPr>
          <a:xfrm>
            <a:off x="4008885" y="2059523"/>
            <a:ext cx="17792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Custom Actions/ Transformations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56A329-3FC0-7A48-A696-220B344DF9F4}"/>
              </a:ext>
            </a:extLst>
          </p:cNvPr>
          <p:cNvSpPr txBox="1"/>
          <p:nvPr/>
        </p:nvSpPr>
        <p:spPr>
          <a:xfrm>
            <a:off x="1504782" y="2854424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pic>
        <p:nvPicPr>
          <p:cNvPr id="1034" name="Picture 10" descr="All-in-One WP Migration Amazon S3 Extension">
            <a:extLst>
              <a:ext uri="{FF2B5EF4-FFF2-40B4-BE49-F238E27FC236}">
                <a16:creationId xmlns:a16="http://schemas.microsoft.com/office/drawing/2014/main" id="{6A1BF1D8-6571-BF49-8380-73CB73C0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56" y="1570827"/>
            <a:ext cx="507831" cy="5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Cloud Storage - Gigya Documentation - Developer's Guide">
            <a:extLst>
              <a:ext uri="{FF2B5EF4-FFF2-40B4-BE49-F238E27FC236}">
                <a16:creationId xmlns:a16="http://schemas.microsoft.com/office/drawing/2014/main" id="{5270E03D-AA99-674A-9DBF-4066DE9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71" y="1760280"/>
            <a:ext cx="391258" cy="39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Иконка «Azure Storage Blob» — скачай бесплатно PNG и векторе">
            <a:extLst>
              <a:ext uri="{FF2B5EF4-FFF2-40B4-BE49-F238E27FC236}">
                <a16:creationId xmlns:a16="http://schemas.microsoft.com/office/drawing/2014/main" id="{F80D936A-D93E-3E40-837D-E2A71F16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60" y="1656391"/>
            <a:ext cx="377156" cy="37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2FE9080-7278-4F45-B413-C8409218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75" y="3239628"/>
            <a:ext cx="444123" cy="45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2D2F136-3A45-8D45-9CB4-EF6112835C5E}"/>
              </a:ext>
            </a:extLst>
          </p:cNvPr>
          <p:cNvCxnSpPr>
            <a:cxnSpLocks/>
            <a:stCxn id="16" idx="2"/>
            <a:endCxn id="1040" idx="1"/>
          </p:cNvCxnSpPr>
          <p:nvPr/>
        </p:nvCxnSpPr>
        <p:spPr>
          <a:xfrm rot="16200000" flipH="1">
            <a:off x="453468" y="2697316"/>
            <a:ext cx="939260" cy="603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Downloads / InfluxData Branding Docs">
            <a:extLst>
              <a:ext uri="{FF2B5EF4-FFF2-40B4-BE49-F238E27FC236}">
                <a16:creationId xmlns:a16="http://schemas.microsoft.com/office/drawing/2014/main" id="{5872F2CA-139B-D646-B553-93B17640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93" y="3210046"/>
            <a:ext cx="377102" cy="3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mazon.com: Oracle DB 11g Errors Guide: Appstore for Android">
            <a:extLst>
              <a:ext uri="{FF2B5EF4-FFF2-40B4-BE49-F238E27FC236}">
                <a16:creationId xmlns:a16="http://schemas.microsoft.com/office/drawing/2014/main" id="{1FD1C73E-2AC3-8842-A266-3C7437DB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98" y="3587148"/>
            <a:ext cx="377101" cy="37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BFC182CF-9669-374E-83A8-C3C166BAE3C4}"/>
              </a:ext>
            </a:extLst>
          </p:cNvPr>
          <p:cNvCxnSpPr>
            <a:cxnSpLocks/>
          </p:cNvCxnSpPr>
          <p:nvPr/>
        </p:nvCxnSpPr>
        <p:spPr>
          <a:xfrm flipV="1">
            <a:off x="3496724" y="1042282"/>
            <a:ext cx="1224745" cy="5285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FEF930-8505-A04D-9C89-438DD2CA0EB8}"/>
              </a:ext>
            </a:extLst>
          </p:cNvPr>
          <p:cNvCxnSpPr/>
          <p:nvPr/>
        </p:nvCxnSpPr>
        <p:spPr>
          <a:xfrm flipV="1">
            <a:off x="3044896" y="1693212"/>
            <a:ext cx="0" cy="1516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06AC98F-FA1A-1343-94FA-45E80BE9FD45}"/>
              </a:ext>
            </a:extLst>
          </p:cNvPr>
          <p:cNvCxnSpPr>
            <a:cxnSpLocks/>
          </p:cNvCxnSpPr>
          <p:nvPr/>
        </p:nvCxnSpPr>
        <p:spPr>
          <a:xfrm>
            <a:off x="3269751" y="2313438"/>
            <a:ext cx="54064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A2331C3-AB72-A246-A032-650E3638CCCC}"/>
              </a:ext>
            </a:extLst>
          </p:cNvPr>
          <p:cNvCxnSpPr>
            <a:cxnSpLocks/>
          </p:cNvCxnSpPr>
          <p:nvPr/>
        </p:nvCxnSpPr>
        <p:spPr>
          <a:xfrm>
            <a:off x="3314977" y="3099999"/>
            <a:ext cx="1583531" cy="7950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>
            <a:extLst>
              <a:ext uri="{FF2B5EF4-FFF2-40B4-BE49-F238E27FC236}">
                <a16:creationId xmlns:a16="http://schemas.microsoft.com/office/drawing/2014/main" id="{98A8F9E5-68F1-664D-A4E3-3B89E635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3" y="2502624"/>
            <a:ext cx="306052" cy="4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C1B5BBAC-7AD5-944D-91BF-645451D4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83" y="2784456"/>
            <a:ext cx="302682" cy="3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nowflake Dashboard - Integrations | Klipfolio.com">
            <a:extLst>
              <a:ext uri="{FF2B5EF4-FFF2-40B4-BE49-F238E27FC236}">
                <a16:creationId xmlns:a16="http://schemas.microsoft.com/office/drawing/2014/main" id="{28ECAD85-C257-2946-97BF-666058BD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33" y="1195148"/>
            <a:ext cx="413352" cy="41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itHub - narendrans/dremio-snowflake: Snowflake Connector for Dremio using  the ARP SDK.">
            <a:extLst>
              <a:ext uri="{FF2B5EF4-FFF2-40B4-BE49-F238E27FC236}">
                <a16:creationId xmlns:a16="http://schemas.microsoft.com/office/drawing/2014/main" id="{9C745F23-6E7E-BE49-9B53-9E21E2A2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894" y="1437013"/>
            <a:ext cx="390810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oogle BigQuery Logo Vector Logo - Download Free SVG Icon | Worldvectorlogo">
            <a:extLst>
              <a:ext uri="{FF2B5EF4-FFF2-40B4-BE49-F238E27FC236}">
                <a16:creationId xmlns:a16="http://schemas.microsoft.com/office/drawing/2014/main" id="{8609BE21-72B4-6644-9617-417AC977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155" y="1140911"/>
            <a:ext cx="485799" cy="48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CB9081-4F81-7744-9DCC-349D0A995AB6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FD3A27A5-23E2-7D47-A9A5-28BED87E4531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2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Picture 32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CB2600F1-B7EA-E74C-B7B7-E1F1309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55" y="2379420"/>
            <a:ext cx="444012" cy="4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ndas — Википедия">
            <a:extLst>
              <a:ext uri="{FF2B5EF4-FFF2-40B4-BE49-F238E27FC236}">
                <a16:creationId xmlns:a16="http://schemas.microsoft.com/office/drawing/2014/main" id="{B0F4272B-9A75-6C4F-A90B-94EE23B8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03" y="2504756"/>
            <a:ext cx="370275" cy="4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ntroduction to Redis: Installation, CLI Commands, and Data Types">
            <a:extLst>
              <a:ext uri="{FF2B5EF4-FFF2-40B4-BE49-F238E27FC236}">
                <a16:creationId xmlns:a16="http://schemas.microsoft.com/office/drawing/2014/main" id="{553AD322-0CD9-0C46-83BE-CB2BDCCD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51" y="3475446"/>
            <a:ext cx="839644" cy="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D6AB75-B2FD-704F-B6FA-1A2026BC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0D2FB-21FA-1249-B175-905067F7C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30" name="Picture 6" descr="Beam Logos">
            <a:extLst>
              <a:ext uri="{FF2B5EF4-FFF2-40B4-BE49-F238E27FC236}">
                <a16:creationId xmlns:a16="http://schemas.microsoft.com/office/drawing/2014/main" id="{7BE62CCE-D9A2-A749-B2DE-A0D722D7F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982" y="3964249"/>
            <a:ext cx="764442" cy="7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lcome to Spark Python API Docs! — PySpark 3.0.1 documentation">
            <a:extLst>
              <a:ext uri="{FF2B5EF4-FFF2-40B4-BE49-F238E27FC236}">
                <a16:creationId xmlns:a16="http://schemas.microsoft.com/office/drawing/2014/main" id="{B12A48B7-1C5D-6F4D-A8CB-24B5A1DA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09" y="3727887"/>
            <a:ext cx="767251" cy="4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F37E0-095B-714D-96FE-4A33D7DD16A2}"/>
              </a:ext>
            </a:extLst>
          </p:cNvPr>
          <p:cNvSpPr txBox="1"/>
          <p:nvPr/>
        </p:nvSpPr>
        <p:spPr>
          <a:xfrm>
            <a:off x="5074066" y="3427805"/>
            <a:ext cx="16969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Processing Jobs</a:t>
            </a:r>
          </a:p>
        </p:txBody>
      </p:sp>
      <p:pic>
        <p:nvPicPr>
          <p:cNvPr id="1032" name="Picture 8" descr="HDFS Logo - LogoDix">
            <a:extLst>
              <a:ext uri="{FF2B5EF4-FFF2-40B4-BE49-F238E27FC236}">
                <a16:creationId xmlns:a16="http://schemas.microsoft.com/office/drawing/2014/main" id="{0101CDF5-FE6C-E248-845D-6D5D14F6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03" y="995276"/>
            <a:ext cx="949571" cy="9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8D847E-8449-E44B-96AD-5799966B1A68}"/>
              </a:ext>
            </a:extLst>
          </p:cNvPr>
          <p:cNvSpPr txBox="1"/>
          <p:nvPr/>
        </p:nvSpPr>
        <p:spPr>
          <a:xfrm>
            <a:off x="1384790" y="995275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Lakes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3DF93-72BE-9445-A9FB-CA79BD5436CA}"/>
              </a:ext>
            </a:extLst>
          </p:cNvPr>
          <p:cNvSpPr txBox="1"/>
          <p:nvPr/>
        </p:nvSpPr>
        <p:spPr>
          <a:xfrm>
            <a:off x="231528" y="2229381"/>
            <a:ext cx="779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0C33ED8-855F-1345-898D-417429C1194E}"/>
              </a:ext>
            </a:extLst>
          </p:cNvPr>
          <p:cNvCxnSpPr>
            <a:cxnSpLocks/>
            <a:stCxn id="16" idx="0"/>
            <a:endCxn id="1032" idx="1"/>
          </p:cNvCxnSpPr>
          <p:nvPr/>
        </p:nvCxnSpPr>
        <p:spPr>
          <a:xfrm rot="5400000" flipH="1" flipV="1">
            <a:off x="769353" y="1322032"/>
            <a:ext cx="759319" cy="10553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94AD39-3069-E049-8DDD-C3435A1B6654}"/>
              </a:ext>
            </a:extLst>
          </p:cNvPr>
          <p:cNvSpPr txBox="1"/>
          <p:nvPr/>
        </p:nvSpPr>
        <p:spPr>
          <a:xfrm>
            <a:off x="4898509" y="843096"/>
            <a:ext cx="1779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Warehouses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8A7A7-A406-034F-8101-21669A228284}"/>
              </a:ext>
            </a:extLst>
          </p:cNvPr>
          <p:cNvSpPr txBox="1"/>
          <p:nvPr/>
        </p:nvSpPr>
        <p:spPr>
          <a:xfrm>
            <a:off x="7572513" y="2021630"/>
            <a:ext cx="13399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to Any</a:t>
            </a:r>
          </a:p>
          <a:p>
            <a:r>
              <a:rPr lang="en-US" dirty="0"/>
              <a:t>Systems / Custom 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687527-C99D-A640-84A9-8CC55431C7F4}"/>
              </a:ext>
            </a:extLst>
          </p:cNvPr>
          <p:cNvSpPr txBox="1"/>
          <p:nvPr/>
        </p:nvSpPr>
        <p:spPr>
          <a:xfrm>
            <a:off x="4008885" y="2059523"/>
            <a:ext cx="17792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Custom Actions/ Transformations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56A329-3FC0-7A48-A696-220B344DF9F4}"/>
              </a:ext>
            </a:extLst>
          </p:cNvPr>
          <p:cNvSpPr txBox="1"/>
          <p:nvPr/>
        </p:nvSpPr>
        <p:spPr>
          <a:xfrm>
            <a:off x="1504782" y="2854424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pic>
        <p:nvPicPr>
          <p:cNvPr id="1034" name="Picture 10" descr="All-in-One WP Migration Amazon S3 Extension">
            <a:extLst>
              <a:ext uri="{FF2B5EF4-FFF2-40B4-BE49-F238E27FC236}">
                <a16:creationId xmlns:a16="http://schemas.microsoft.com/office/drawing/2014/main" id="{6A1BF1D8-6571-BF49-8380-73CB73C0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56" y="1570827"/>
            <a:ext cx="507831" cy="5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Cloud Storage - Gigya Documentation - Developer's Guide">
            <a:extLst>
              <a:ext uri="{FF2B5EF4-FFF2-40B4-BE49-F238E27FC236}">
                <a16:creationId xmlns:a16="http://schemas.microsoft.com/office/drawing/2014/main" id="{5270E03D-AA99-674A-9DBF-4066DE9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71" y="1760280"/>
            <a:ext cx="391258" cy="39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Иконка «Azure Storage Blob» — скачай бесплатно PNG и векторе">
            <a:extLst>
              <a:ext uri="{FF2B5EF4-FFF2-40B4-BE49-F238E27FC236}">
                <a16:creationId xmlns:a16="http://schemas.microsoft.com/office/drawing/2014/main" id="{F80D936A-D93E-3E40-837D-E2A71F16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60" y="1656391"/>
            <a:ext cx="377156" cy="37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2FE9080-7278-4F45-B413-C8409218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75" y="3239628"/>
            <a:ext cx="444123" cy="45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2D2F136-3A45-8D45-9CB4-EF6112835C5E}"/>
              </a:ext>
            </a:extLst>
          </p:cNvPr>
          <p:cNvCxnSpPr>
            <a:cxnSpLocks/>
            <a:stCxn id="16" idx="2"/>
            <a:endCxn id="1040" idx="1"/>
          </p:cNvCxnSpPr>
          <p:nvPr/>
        </p:nvCxnSpPr>
        <p:spPr>
          <a:xfrm rot="16200000" flipH="1">
            <a:off x="453468" y="2697316"/>
            <a:ext cx="939260" cy="603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Downloads / InfluxData Branding Docs">
            <a:extLst>
              <a:ext uri="{FF2B5EF4-FFF2-40B4-BE49-F238E27FC236}">
                <a16:creationId xmlns:a16="http://schemas.microsoft.com/office/drawing/2014/main" id="{5872F2CA-139B-D646-B553-93B17640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93" y="3210046"/>
            <a:ext cx="377102" cy="3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mazon.com: Oracle DB 11g Errors Guide: Appstore for Android">
            <a:extLst>
              <a:ext uri="{FF2B5EF4-FFF2-40B4-BE49-F238E27FC236}">
                <a16:creationId xmlns:a16="http://schemas.microsoft.com/office/drawing/2014/main" id="{1FD1C73E-2AC3-8842-A266-3C7437DB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98" y="3587148"/>
            <a:ext cx="377101" cy="37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BFC182CF-9669-374E-83A8-C3C166BAE3C4}"/>
              </a:ext>
            </a:extLst>
          </p:cNvPr>
          <p:cNvCxnSpPr>
            <a:cxnSpLocks/>
          </p:cNvCxnSpPr>
          <p:nvPr/>
        </p:nvCxnSpPr>
        <p:spPr>
          <a:xfrm flipV="1">
            <a:off x="3496724" y="1042282"/>
            <a:ext cx="1224745" cy="5285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FEF930-8505-A04D-9C89-438DD2CA0EB8}"/>
              </a:ext>
            </a:extLst>
          </p:cNvPr>
          <p:cNvCxnSpPr/>
          <p:nvPr/>
        </p:nvCxnSpPr>
        <p:spPr>
          <a:xfrm flipV="1">
            <a:off x="3044896" y="1693212"/>
            <a:ext cx="0" cy="1516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06AC98F-FA1A-1343-94FA-45E80BE9FD45}"/>
              </a:ext>
            </a:extLst>
          </p:cNvPr>
          <p:cNvCxnSpPr>
            <a:cxnSpLocks/>
          </p:cNvCxnSpPr>
          <p:nvPr/>
        </p:nvCxnSpPr>
        <p:spPr>
          <a:xfrm>
            <a:off x="3269751" y="2313438"/>
            <a:ext cx="54064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A2331C3-AB72-A246-A032-650E3638CCCC}"/>
              </a:ext>
            </a:extLst>
          </p:cNvPr>
          <p:cNvCxnSpPr>
            <a:cxnSpLocks/>
          </p:cNvCxnSpPr>
          <p:nvPr/>
        </p:nvCxnSpPr>
        <p:spPr>
          <a:xfrm>
            <a:off x="3314977" y="3099999"/>
            <a:ext cx="1583531" cy="7950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>
            <a:extLst>
              <a:ext uri="{FF2B5EF4-FFF2-40B4-BE49-F238E27FC236}">
                <a16:creationId xmlns:a16="http://schemas.microsoft.com/office/drawing/2014/main" id="{98A8F9E5-68F1-664D-A4E3-3B89E635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3" y="2502624"/>
            <a:ext cx="306052" cy="4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C1B5BBAC-7AD5-944D-91BF-645451D4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83" y="2784456"/>
            <a:ext cx="302682" cy="3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nowflake Dashboard - Integrations | Klipfolio.com">
            <a:extLst>
              <a:ext uri="{FF2B5EF4-FFF2-40B4-BE49-F238E27FC236}">
                <a16:creationId xmlns:a16="http://schemas.microsoft.com/office/drawing/2014/main" id="{28ECAD85-C257-2946-97BF-666058BD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33" y="1195148"/>
            <a:ext cx="413352" cy="41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itHub - narendrans/dremio-snowflake: Snowflake Connector for Dremio using  the ARP SDK.">
            <a:extLst>
              <a:ext uri="{FF2B5EF4-FFF2-40B4-BE49-F238E27FC236}">
                <a16:creationId xmlns:a16="http://schemas.microsoft.com/office/drawing/2014/main" id="{9C745F23-6E7E-BE49-9B53-9E21E2A2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894" y="1437013"/>
            <a:ext cx="390810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oogle BigQuery Logo Vector Logo - Download Free SVG Icon | Worldvectorlogo">
            <a:extLst>
              <a:ext uri="{FF2B5EF4-FFF2-40B4-BE49-F238E27FC236}">
                <a16:creationId xmlns:a16="http://schemas.microsoft.com/office/drawing/2014/main" id="{8609BE21-72B4-6644-9617-417AC977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155" y="1140911"/>
            <a:ext cx="485799" cy="48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BEECDF9-CC69-4749-815A-521908350156}"/>
              </a:ext>
            </a:extLst>
          </p:cNvPr>
          <p:cNvCxnSpPr>
            <a:cxnSpLocks/>
          </p:cNvCxnSpPr>
          <p:nvPr/>
        </p:nvCxnSpPr>
        <p:spPr>
          <a:xfrm>
            <a:off x="6901424" y="2379421"/>
            <a:ext cx="54064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B1358A-C6E6-7F4E-A447-0920BE38B670}"/>
              </a:ext>
            </a:extLst>
          </p:cNvPr>
          <p:cNvCxnSpPr/>
          <p:nvPr/>
        </p:nvCxnSpPr>
        <p:spPr>
          <a:xfrm flipV="1">
            <a:off x="6770981" y="1659757"/>
            <a:ext cx="0" cy="1516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Media download centre">
            <a:extLst>
              <a:ext uri="{FF2B5EF4-FFF2-40B4-BE49-F238E27FC236}">
                <a16:creationId xmlns:a16="http://schemas.microsoft.com/office/drawing/2014/main" id="{A672BBD9-971F-CB49-84E1-E95007FA3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721" y="3099999"/>
            <a:ext cx="1253075" cy="2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DBA3CB2-D81C-3C42-B405-C33FBBD3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323" y="1383810"/>
            <a:ext cx="608334" cy="33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FDA381B-1C30-B54A-B21E-E4FE7858523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B0035F62-3613-A14E-AD73-FE302BE4DFCF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18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6532594-87AC-694A-99F4-D4861FD1825D}"/>
              </a:ext>
            </a:extLst>
          </p:cNvPr>
          <p:cNvSpPr txBox="1">
            <a:spLocks/>
          </p:cNvSpPr>
          <p:nvPr/>
        </p:nvSpPr>
        <p:spPr>
          <a:xfrm>
            <a:off x="2099410" y="2269998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highlight>
                  <a:srgbClr val="F5F5F5"/>
                </a:highlight>
              </a:rPr>
              <a:t>Orchestrator</a:t>
            </a:r>
            <a:r>
              <a:rPr lang="en-US" sz="1800" dirty="0">
                <a:highlight>
                  <a:srgbClr val="F5F5F5"/>
                </a:highlight>
              </a:rPr>
              <a:t> or </a:t>
            </a:r>
            <a:r>
              <a:rPr lang="en-US" sz="1800" b="1" dirty="0">
                <a:highlight>
                  <a:srgbClr val="F5F5F5"/>
                </a:highlight>
              </a:rPr>
              <a:t>Workflow manager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Allows you to create Data Pipelines 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&amp; describe all steps of your Data Flow:</a:t>
            </a:r>
          </a:p>
          <a:p>
            <a:pPr algn="ctr"/>
            <a:endParaRPr lang="en-US" sz="1800" dirty="0">
              <a:highlight>
                <a:srgbClr val="F5F5F5"/>
              </a:highlight>
            </a:endParaRP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from </a:t>
            </a:r>
            <a:r>
              <a:rPr lang="en-US" sz="1800" b="1" dirty="0">
                <a:highlight>
                  <a:srgbClr val="F5F5F5"/>
                </a:highlight>
              </a:rPr>
              <a:t>where</a:t>
            </a:r>
            <a:r>
              <a:rPr lang="en-US" sz="1800" dirty="0">
                <a:highlight>
                  <a:srgbClr val="F5F5F5"/>
                </a:highlight>
              </a:rPr>
              <a:t> to where, </a:t>
            </a:r>
            <a:r>
              <a:rPr lang="en-US" sz="1800" b="1" dirty="0">
                <a:highlight>
                  <a:srgbClr val="F5F5F5"/>
                </a:highlight>
              </a:rPr>
              <a:t>what</a:t>
            </a:r>
            <a:r>
              <a:rPr lang="en-US" sz="1800" dirty="0">
                <a:highlight>
                  <a:srgbClr val="F5F5F5"/>
                </a:highlight>
              </a:rPr>
              <a:t>, </a:t>
            </a:r>
            <a:r>
              <a:rPr lang="en-US" sz="1800" b="1" dirty="0">
                <a:highlight>
                  <a:srgbClr val="F5F5F5"/>
                </a:highlight>
              </a:rPr>
              <a:t>when</a:t>
            </a:r>
            <a:r>
              <a:rPr lang="en-US" sz="1800" dirty="0">
                <a:highlight>
                  <a:srgbClr val="F5F5F5"/>
                </a:highlight>
              </a:rPr>
              <a:t> and </a:t>
            </a:r>
            <a:r>
              <a:rPr lang="en-US" sz="1800" b="1" dirty="0">
                <a:highlight>
                  <a:srgbClr val="F5F5F5"/>
                </a:highlight>
              </a:rPr>
              <a:t>how</a:t>
            </a:r>
            <a:r>
              <a:rPr lang="en-US" sz="1800" dirty="0">
                <a:highlight>
                  <a:srgbClr val="F5F5F5"/>
                </a:highlight>
              </a:rPr>
              <a:t> 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– multiple task in </a:t>
            </a:r>
            <a:r>
              <a:rPr lang="en-US" sz="1800" b="1" dirty="0">
                <a:highlight>
                  <a:srgbClr val="F5F5F5"/>
                </a:highlight>
              </a:rPr>
              <a:t>any</a:t>
            </a:r>
            <a:r>
              <a:rPr lang="en-US" sz="1800" dirty="0">
                <a:highlight>
                  <a:srgbClr val="F5F5F5"/>
                </a:highlight>
              </a:rPr>
              <a:t> sequence</a:t>
            </a:r>
            <a:r>
              <a:rPr lang="ru-RU" sz="1800" dirty="0">
                <a:highlight>
                  <a:srgbClr val="F5F5F5"/>
                </a:highlight>
              </a:rPr>
              <a:t> (</a:t>
            </a:r>
            <a:r>
              <a:rPr lang="en-US" sz="1800" dirty="0">
                <a:highlight>
                  <a:srgbClr val="F5F5F5"/>
                </a:highlight>
              </a:rPr>
              <a:t>not only classical ET</a:t>
            </a:r>
            <a:r>
              <a:rPr lang="en-US" sz="1800" dirty="0">
                <a:highlight>
                  <a:srgbClr val="F5F5F5"/>
                </a:highlight>
                <a:sym typeface="Wingdings" pitchFamily="2" charset="2"/>
              </a:rPr>
              <a:t>L)</a:t>
            </a:r>
            <a:endParaRPr lang="en-US" sz="1800" dirty="0">
              <a:highlight>
                <a:srgbClr val="F5F5F5"/>
              </a:highlight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2DF23A-5A48-E948-9C3B-D90140012BB1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43E756-BF86-ED46-AE20-39E606B4AF4F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48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Picture 32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CB2600F1-B7EA-E74C-B7B7-E1F1309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171" y="1659757"/>
            <a:ext cx="444012" cy="4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ndas — Википедия">
            <a:extLst>
              <a:ext uri="{FF2B5EF4-FFF2-40B4-BE49-F238E27FC236}">
                <a16:creationId xmlns:a16="http://schemas.microsoft.com/office/drawing/2014/main" id="{B0F4272B-9A75-6C4F-A90B-94EE23B8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19" y="1785093"/>
            <a:ext cx="370275" cy="4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ntroduction to Redis: Installation, CLI Commands, and Data Types">
            <a:extLst>
              <a:ext uri="{FF2B5EF4-FFF2-40B4-BE49-F238E27FC236}">
                <a16:creationId xmlns:a16="http://schemas.microsoft.com/office/drawing/2014/main" id="{553AD322-0CD9-0C46-83BE-CB2BDCCD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36" y="3682415"/>
            <a:ext cx="839644" cy="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D6AB75-B2FD-704F-B6FA-1A2026BC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Extract, transform, load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0D2FB-21FA-1249-B175-905067F7C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59F8-200C-F844-B8C4-F7676F98B66C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C0D06-5DCD-6C49-9752-511A11FEDFBF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030" name="Picture 6" descr="Beam Logos">
            <a:extLst>
              <a:ext uri="{FF2B5EF4-FFF2-40B4-BE49-F238E27FC236}">
                <a16:creationId xmlns:a16="http://schemas.microsoft.com/office/drawing/2014/main" id="{7BE62CCE-D9A2-A749-B2DE-A0D722D7F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521" y="3574202"/>
            <a:ext cx="764442" cy="7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lcome to Spark Python API Docs! — PySpark 3.0.1 documentation">
            <a:extLst>
              <a:ext uri="{FF2B5EF4-FFF2-40B4-BE49-F238E27FC236}">
                <a16:creationId xmlns:a16="http://schemas.microsoft.com/office/drawing/2014/main" id="{B12A48B7-1C5D-6F4D-A8CB-24B5A1DA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268" y="3649022"/>
            <a:ext cx="767251" cy="4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F37E0-095B-714D-96FE-4A33D7DD16A2}"/>
              </a:ext>
            </a:extLst>
          </p:cNvPr>
          <p:cNvSpPr txBox="1"/>
          <p:nvPr/>
        </p:nvSpPr>
        <p:spPr>
          <a:xfrm>
            <a:off x="3532028" y="3145769"/>
            <a:ext cx="16969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Processing Jobs</a:t>
            </a:r>
          </a:p>
        </p:txBody>
      </p:sp>
      <p:pic>
        <p:nvPicPr>
          <p:cNvPr id="1032" name="Picture 8" descr="HDFS Logo - LogoDix">
            <a:extLst>
              <a:ext uri="{FF2B5EF4-FFF2-40B4-BE49-F238E27FC236}">
                <a16:creationId xmlns:a16="http://schemas.microsoft.com/office/drawing/2014/main" id="{0101CDF5-FE6C-E248-845D-6D5D14F6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1" y="1429382"/>
            <a:ext cx="949571" cy="9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8D847E-8449-E44B-96AD-5799966B1A68}"/>
              </a:ext>
            </a:extLst>
          </p:cNvPr>
          <p:cNvSpPr txBox="1"/>
          <p:nvPr/>
        </p:nvSpPr>
        <p:spPr>
          <a:xfrm>
            <a:off x="827478" y="1429381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Lakes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4AD39-3069-E049-8DDD-C3435A1B6654}"/>
              </a:ext>
            </a:extLst>
          </p:cNvPr>
          <p:cNvSpPr txBox="1"/>
          <p:nvPr/>
        </p:nvSpPr>
        <p:spPr>
          <a:xfrm>
            <a:off x="7114372" y="1518131"/>
            <a:ext cx="17792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Warehouses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8A7A7-A406-034F-8101-21669A228284}"/>
              </a:ext>
            </a:extLst>
          </p:cNvPr>
          <p:cNvSpPr txBox="1"/>
          <p:nvPr/>
        </p:nvSpPr>
        <p:spPr>
          <a:xfrm>
            <a:off x="6951366" y="2844063"/>
            <a:ext cx="13399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to Any</a:t>
            </a:r>
          </a:p>
          <a:p>
            <a:r>
              <a:rPr lang="en-US" dirty="0"/>
              <a:t>Systems / Custom 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687527-C99D-A640-84A9-8CC55431C7F4}"/>
              </a:ext>
            </a:extLst>
          </p:cNvPr>
          <p:cNvSpPr txBox="1"/>
          <p:nvPr/>
        </p:nvSpPr>
        <p:spPr>
          <a:xfrm>
            <a:off x="3503201" y="1339860"/>
            <a:ext cx="17792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Custom Actions/ Transformations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56A329-3FC0-7A48-A696-220B344DF9F4}"/>
              </a:ext>
            </a:extLst>
          </p:cNvPr>
          <p:cNvSpPr txBox="1"/>
          <p:nvPr/>
        </p:nvSpPr>
        <p:spPr>
          <a:xfrm>
            <a:off x="950267" y="3061393"/>
            <a:ext cx="1081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pic>
        <p:nvPicPr>
          <p:cNvPr id="1034" name="Picture 10" descr="All-in-One WP Migration Amazon S3 Extension">
            <a:extLst>
              <a:ext uri="{FF2B5EF4-FFF2-40B4-BE49-F238E27FC236}">
                <a16:creationId xmlns:a16="http://schemas.microsoft.com/office/drawing/2014/main" id="{6A1BF1D8-6571-BF49-8380-73CB73C0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44" y="2004933"/>
            <a:ext cx="507831" cy="5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Cloud Storage - Gigya Documentation - Developer's Guide">
            <a:extLst>
              <a:ext uri="{FF2B5EF4-FFF2-40B4-BE49-F238E27FC236}">
                <a16:creationId xmlns:a16="http://schemas.microsoft.com/office/drawing/2014/main" id="{5270E03D-AA99-674A-9DBF-4066DE9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759" y="2194386"/>
            <a:ext cx="391258" cy="39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Иконка «Azure Storage Blob» — скачай бесплатно PNG и векторе">
            <a:extLst>
              <a:ext uri="{FF2B5EF4-FFF2-40B4-BE49-F238E27FC236}">
                <a16:creationId xmlns:a16="http://schemas.microsoft.com/office/drawing/2014/main" id="{F80D936A-D93E-3E40-837D-E2A71F16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48" y="2090497"/>
            <a:ext cx="377156" cy="37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2FE9080-7278-4F45-B413-C8409218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60" y="3446597"/>
            <a:ext cx="444123" cy="45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s / InfluxData Branding Docs">
            <a:extLst>
              <a:ext uri="{FF2B5EF4-FFF2-40B4-BE49-F238E27FC236}">
                <a16:creationId xmlns:a16="http://schemas.microsoft.com/office/drawing/2014/main" id="{5872F2CA-139B-D646-B553-93B17640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78" y="3417015"/>
            <a:ext cx="377102" cy="3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mazon.com: Oracle DB 11g Errors Guide: Appstore for Android">
            <a:extLst>
              <a:ext uri="{FF2B5EF4-FFF2-40B4-BE49-F238E27FC236}">
                <a16:creationId xmlns:a16="http://schemas.microsoft.com/office/drawing/2014/main" id="{1FD1C73E-2AC3-8842-A266-3C7437DB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83" y="3794117"/>
            <a:ext cx="377101" cy="37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FEF930-8505-A04D-9C89-438DD2CA0EB8}"/>
              </a:ext>
            </a:extLst>
          </p:cNvPr>
          <p:cNvCxnSpPr>
            <a:cxnSpLocks/>
          </p:cNvCxnSpPr>
          <p:nvPr/>
        </p:nvCxnSpPr>
        <p:spPr>
          <a:xfrm flipV="1">
            <a:off x="2866563" y="1057883"/>
            <a:ext cx="0" cy="3223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>
            <a:extLst>
              <a:ext uri="{FF2B5EF4-FFF2-40B4-BE49-F238E27FC236}">
                <a16:creationId xmlns:a16="http://schemas.microsoft.com/office/drawing/2014/main" id="{98A8F9E5-68F1-664D-A4E3-3B89E635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829" y="1782961"/>
            <a:ext cx="306052" cy="4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C1B5BBAC-7AD5-944D-91BF-645451D4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99" y="2064793"/>
            <a:ext cx="302682" cy="3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nowflake Dashboard - Integrations | Klipfolio.com">
            <a:extLst>
              <a:ext uri="{FF2B5EF4-FFF2-40B4-BE49-F238E27FC236}">
                <a16:creationId xmlns:a16="http://schemas.microsoft.com/office/drawing/2014/main" id="{28ECAD85-C257-2946-97BF-666058BD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80" y="1837198"/>
            <a:ext cx="413352" cy="41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itHub - narendrans/dremio-snowflake: Snowflake Connector for Dremio using  the ARP SDK.">
            <a:extLst>
              <a:ext uri="{FF2B5EF4-FFF2-40B4-BE49-F238E27FC236}">
                <a16:creationId xmlns:a16="http://schemas.microsoft.com/office/drawing/2014/main" id="{9C745F23-6E7E-BE49-9B53-9E21E2A2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41" y="2079063"/>
            <a:ext cx="390810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oogle BigQuery Logo Vector Logo - Download Free SVG Icon | Worldvectorlogo">
            <a:extLst>
              <a:ext uri="{FF2B5EF4-FFF2-40B4-BE49-F238E27FC236}">
                <a16:creationId xmlns:a16="http://schemas.microsoft.com/office/drawing/2014/main" id="{8609BE21-72B4-6644-9617-417AC977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302" y="1782961"/>
            <a:ext cx="485799" cy="48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B1358A-C6E6-7F4E-A447-0920BE38B670}"/>
              </a:ext>
            </a:extLst>
          </p:cNvPr>
          <p:cNvCxnSpPr>
            <a:cxnSpLocks/>
          </p:cNvCxnSpPr>
          <p:nvPr/>
        </p:nvCxnSpPr>
        <p:spPr>
          <a:xfrm flipV="1">
            <a:off x="6208274" y="1024544"/>
            <a:ext cx="0" cy="3257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F3296A6-6670-A04E-AAAB-4DF971C2C861}"/>
              </a:ext>
            </a:extLst>
          </p:cNvPr>
          <p:cNvSpPr txBox="1"/>
          <p:nvPr/>
        </p:nvSpPr>
        <p:spPr>
          <a:xfrm>
            <a:off x="932255" y="898186"/>
            <a:ext cx="169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Extract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E78B99-13AF-CF4A-BB69-0AA0E998691F}"/>
              </a:ext>
            </a:extLst>
          </p:cNvPr>
          <p:cNvSpPr txBox="1"/>
          <p:nvPr/>
        </p:nvSpPr>
        <p:spPr>
          <a:xfrm>
            <a:off x="3880888" y="862226"/>
            <a:ext cx="169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Transform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6E7CD-22A2-674C-8651-D0C9BFD8AB7A}"/>
              </a:ext>
            </a:extLst>
          </p:cNvPr>
          <p:cNvSpPr txBox="1"/>
          <p:nvPr/>
        </p:nvSpPr>
        <p:spPr>
          <a:xfrm>
            <a:off x="7174312" y="863652"/>
            <a:ext cx="169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Load</a:t>
            </a:r>
          </a:p>
        </p:txBody>
      </p:sp>
      <p:pic>
        <p:nvPicPr>
          <p:cNvPr id="12290" name="Picture 2" descr="Media download centre">
            <a:extLst>
              <a:ext uri="{FF2B5EF4-FFF2-40B4-BE49-F238E27FC236}">
                <a16:creationId xmlns:a16="http://schemas.microsoft.com/office/drawing/2014/main" id="{CFE4FCC4-92ED-4F44-9391-B2A0D484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57" y="3882761"/>
            <a:ext cx="1253075" cy="2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4690C831-7399-174A-B3CE-9EDD6635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55" y="3975604"/>
            <a:ext cx="608334" cy="33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782B87-D80E-A443-9831-38FD8C92B8A8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0A2E13CF-0435-F548-A325-951522173524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49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BF6B9BB-4984-F84B-B1F2-9C85F4D6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Capabilities that we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F7E64-FA0A-AB45-B4C4-C17C9FCB1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106" name="Picture 10" descr="Illustration of the ETL process: extract, transform and load">
            <a:extLst>
              <a:ext uri="{FF2B5EF4-FFF2-40B4-BE49-F238E27FC236}">
                <a16:creationId xmlns:a16="http://schemas.microsoft.com/office/drawing/2014/main" id="{12DD7FDB-6A1F-DE4D-8B7E-088A638FF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17778"/>
            <a:ext cx="3974257" cy="140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2E791FF-DF29-4F44-8A8E-136356754D46}"/>
              </a:ext>
            </a:extLst>
          </p:cNvPr>
          <p:cNvSpPr txBox="1">
            <a:spLocks/>
          </p:cNvSpPr>
          <p:nvPr/>
        </p:nvSpPr>
        <p:spPr>
          <a:xfrm>
            <a:off x="360364" y="1617778"/>
            <a:ext cx="3974257" cy="1592373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1. </a:t>
            </a:r>
            <a:r>
              <a:rPr lang="en-US" sz="1600" b="1" dirty="0"/>
              <a:t>Monitoring</a:t>
            </a:r>
            <a:r>
              <a:rPr lang="en-US" sz="1600" dirty="0"/>
              <a:t> </a:t>
            </a:r>
            <a:r>
              <a:rPr lang="en-US" sz="1600" b="1" dirty="0"/>
              <a:t>Dashboard</a:t>
            </a:r>
            <a:r>
              <a:rPr lang="en-US" sz="1600" dirty="0"/>
              <a:t> </a:t>
            </a:r>
            <a:r>
              <a:rPr lang="en-US" sz="1200" dirty="0"/>
              <a:t>(what’s going on with our pipeline?)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2. </a:t>
            </a:r>
            <a:r>
              <a:rPr lang="en-US" sz="1600" b="1" dirty="0"/>
              <a:t>Alerts</a:t>
            </a:r>
            <a:r>
              <a:rPr lang="en-US" sz="1600" dirty="0"/>
              <a:t> </a:t>
            </a:r>
            <a:r>
              <a:rPr lang="en-US" sz="1200" dirty="0"/>
              <a:t>(if something wrong 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                               – I must know about it quick)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3. </a:t>
            </a:r>
            <a:r>
              <a:rPr lang="en-US" sz="1600" b="1" dirty="0"/>
              <a:t>SLAs</a:t>
            </a:r>
            <a:r>
              <a:rPr lang="en-US" sz="1600" dirty="0"/>
              <a:t> </a:t>
            </a:r>
            <a:r>
              <a:rPr lang="en-US" sz="1200" dirty="0"/>
              <a:t>(if we don’t have data for the day 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                – do we have the problem?)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4. </a:t>
            </a:r>
            <a:r>
              <a:rPr lang="en-US" sz="1600" b="1" dirty="0"/>
              <a:t>Way to make customization</a:t>
            </a:r>
            <a:endParaRPr lang="en-US" sz="1200" b="1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And etc.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EE7DC8-AF06-8145-BF2B-F3DC7A17278E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14F57C-F2AD-9B4D-B123-BEFF70AC269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92F4711-3FCF-9B4E-BEF3-AC0A4D42309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CF790746-EC58-6F43-9676-C29D3E6AE469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99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BF6B9BB-4984-F84B-B1F2-9C85F4D6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Example in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D7BC-5298-2141-AB38-461560A38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921239"/>
            <a:ext cx="6990005" cy="70533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Let’s imagine. We work in Data Engineering Team in The Stationery</a:t>
            </a:r>
            <a:r>
              <a:rPr lang="ru-RU" sz="1400" dirty="0"/>
              <a:t> </a:t>
            </a:r>
            <a:r>
              <a:rPr lang="en-US" sz="1400" dirty="0"/>
              <a:t>Shop (pens, papers and etc). We have about 1500 offline shops, online shop and direct sales.  </a:t>
            </a:r>
          </a:p>
          <a:p>
            <a:pPr marL="0" indent="0">
              <a:buNone/>
            </a:pPr>
            <a:r>
              <a:rPr lang="en-US" sz="1400" dirty="0"/>
              <a:t>We work on the Data Pipeline that assume information about our clients from different sources. </a:t>
            </a:r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F7E64-FA0A-AB45-B4C4-C17C9FCB1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6E75FA-3185-144D-BD7A-F104E886FA0D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EDBCE14-7612-474D-AF89-F3E5C3535CDD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0C2083-BB2C-6D47-AD90-6D90EA28FE5E}"/>
              </a:ext>
            </a:extLst>
          </p:cNvPr>
          <p:cNvSpPr txBox="1">
            <a:spLocks/>
          </p:cNvSpPr>
          <p:nvPr/>
        </p:nvSpPr>
        <p:spPr>
          <a:xfrm>
            <a:off x="287032" y="241779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 (Day 2)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E274DB-AB84-BE4D-890D-000308F76F58}"/>
              </a:ext>
            </a:extLst>
          </p:cNvPr>
          <p:cNvSpPr txBox="1">
            <a:spLocks/>
          </p:cNvSpPr>
          <p:nvPr/>
        </p:nvSpPr>
        <p:spPr>
          <a:xfrm>
            <a:off x="287032" y="1754246"/>
            <a:ext cx="4841998" cy="1250959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1400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1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Macros, User Defined Marcos, Xcom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SLAs, Alerts, Retries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1400" dirty="0"/>
              <a:t>BranchOperator, TriggerRules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Hooks, Connections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Executors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Configuration </a:t>
            </a:r>
            <a:r>
              <a:rPr lang="en-US" sz="1100" dirty="0"/>
              <a:t>(let’s add Celery Executor &amp; PostgreSQL)</a:t>
            </a:r>
            <a:endParaRPr lang="ru-RU" sz="11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Workers &amp; Flower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Variables, Run DAG with Params</a:t>
            </a:r>
            <a:endParaRPr lang="ru-RU" sz="1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Backfill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Customization: UI plugins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Airflow in clouds: Google Compose (Airflow in GCP), Astronomer.io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400" dirty="0"/>
              <a:t>Q&amp;A session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EC36E-DBE9-0F42-B571-6D25B9408BE9}"/>
              </a:ext>
            </a:extLst>
          </p:cNvPr>
          <p:cNvCxnSpPr>
            <a:cxnSpLocks/>
          </p:cNvCxnSpPr>
          <p:nvPr/>
        </p:nvCxnSpPr>
        <p:spPr>
          <a:xfrm>
            <a:off x="173736" y="612648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ED01E3-58DC-E045-9D04-F65016398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7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BF6B9BB-4984-F84B-B1F2-9C85F4D6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Example in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D7BC-5298-2141-AB38-461560A38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921239"/>
            <a:ext cx="6990005" cy="70533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Let’s imagine. We work in Data Engineering Team in The Stationery</a:t>
            </a:r>
            <a:r>
              <a:rPr lang="ru-RU" sz="1400" dirty="0"/>
              <a:t> </a:t>
            </a:r>
            <a:r>
              <a:rPr lang="en-US" sz="1400" dirty="0"/>
              <a:t>Shop (pens, papers and etc). We have about 1500 offline shops, online shop and direct sales.  </a:t>
            </a:r>
          </a:p>
          <a:p>
            <a:pPr marL="0" indent="0">
              <a:buNone/>
            </a:pPr>
            <a:r>
              <a:rPr lang="en-US" sz="1400" dirty="0"/>
              <a:t>We work on the Data Pipeline that assume information about our clients from different sources. </a:t>
            </a:r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F7E64-FA0A-AB45-B4C4-C17C9FCB1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 descr="Online, shop, store Free Icon of City Element Vol-3">
            <a:extLst>
              <a:ext uri="{FF2B5EF4-FFF2-40B4-BE49-F238E27FC236}">
                <a16:creationId xmlns:a16="http://schemas.microsoft.com/office/drawing/2014/main" id="{441C37E7-5A8C-944D-ADCC-83E389ED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5" y="1880818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AF253-8CBA-EF40-87E9-D60B7DDB95FF}"/>
              </a:ext>
            </a:extLst>
          </p:cNvPr>
          <p:cNvSpPr txBox="1"/>
          <p:nvPr/>
        </p:nvSpPr>
        <p:spPr>
          <a:xfrm>
            <a:off x="1380393" y="2014927"/>
            <a:ext cx="63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pic>
        <p:nvPicPr>
          <p:cNvPr id="4100" name="Picture 4" descr="Online Shop Icon - Free Download, PNG and Vector">
            <a:extLst>
              <a:ext uri="{FF2B5EF4-FFF2-40B4-BE49-F238E27FC236}">
                <a16:creationId xmlns:a16="http://schemas.microsoft.com/office/drawing/2014/main" id="{A1CD3214-A90E-AC4B-8C24-0272B999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5" y="2782650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67A0C-AC45-5B4B-8317-D58DC4C46AB7}"/>
              </a:ext>
            </a:extLst>
          </p:cNvPr>
          <p:cNvSpPr txBox="1"/>
          <p:nvPr/>
        </p:nvSpPr>
        <p:spPr>
          <a:xfrm>
            <a:off x="1380393" y="2992808"/>
            <a:ext cx="63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pic>
        <p:nvPicPr>
          <p:cNvPr id="4102" name="Picture 6" descr="Direct Marketing Icons - Download Free Vector Icons | Noun Project">
            <a:extLst>
              <a:ext uri="{FF2B5EF4-FFF2-40B4-BE49-F238E27FC236}">
                <a16:creationId xmlns:a16="http://schemas.microsoft.com/office/drawing/2014/main" id="{C8A8D9FF-4B99-3E43-A4B4-A91FF996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6" y="3717636"/>
            <a:ext cx="592282" cy="5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8D4C18-BCC8-4E42-AAD1-AEB2B8141466}"/>
              </a:ext>
            </a:extLst>
          </p:cNvPr>
          <p:cNvSpPr txBox="1"/>
          <p:nvPr/>
        </p:nvSpPr>
        <p:spPr>
          <a:xfrm>
            <a:off x="1389284" y="3802495"/>
            <a:ext cx="63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614DD-2CC7-FD45-8D98-3E29E4DFC1EA}"/>
              </a:ext>
            </a:extLst>
          </p:cNvPr>
          <p:cNvSpPr/>
          <p:nvPr/>
        </p:nvSpPr>
        <p:spPr>
          <a:xfrm>
            <a:off x="3561680" y="2803802"/>
            <a:ext cx="2031023" cy="72039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CustomersData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D10BF3F-D729-E64A-9C58-0B823B36A2C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11365" y="2493534"/>
            <a:ext cx="1650315" cy="6704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5E10934-E8B8-1142-B927-BCF2740E7AC4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2020312" y="3142849"/>
            <a:ext cx="1541368" cy="21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FC4AAD-7E16-AA45-AD4C-1A46C922D14D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2029203" y="3164001"/>
            <a:ext cx="1532477" cy="7885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9E3E87-6457-2449-B3A3-0F298D1D7FDD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DF415-EB67-C244-960B-28EEC7A17404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15C367-D58E-5149-96CF-2C475BD6D4B5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587A7BA-FDD9-BA47-9643-8E476F9592FF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43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BF6B9BB-4984-F84B-B1F2-9C85F4D6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Example in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D7BC-5298-2141-AB38-461560A38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921239"/>
            <a:ext cx="6990005" cy="70533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Let’s imagine. We work in Data Engineering Team in The Stationery</a:t>
            </a:r>
            <a:r>
              <a:rPr lang="ru-RU" sz="1400" dirty="0"/>
              <a:t> </a:t>
            </a:r>
            <a:r>
              <a:rPr lang="en-US" sz="1400" dirty="0"/>
              <a:t>Shop (pens, papers and etc). We have about 1500 offline shops, online shop and direct sales.  </a:t>
            </a:r>
          </a:p>
          <a:p>
            <a:pPr marL="0" indent="0">
              <a:buNone/>
            </a:pPr>
            <a:r>
              <a:rPr lang="en-US" sz="1400" dirty="0"/>
              <a:t>We work on the Data Pipeline that assume information about our clients from different sources. </a:t>
            </a:r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F7E64-FA0A-AB45-B4C4-C17C9FCB1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 descr="Online, shop, store Free Icon of City Element Vol-3">
            <a:extLst>
              <a:ext uri="{FF2B5EF4-FFF2-40B4-BE49-F238E27FC236}">
                <a16:creationId xmlns:a16="http://schemas.microsoft.com/office/drawing/2014/main" id="{441C37E7-5A8C-944D-ADCC-83E389ED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5" y="1880818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AF253-8CBA-EF40-87E9-D60B7DDB95FF}"/>
              </a:ext>
            </a:extLst>
          </p:cNvPr>
          <p:cNvSpPr txBox="1"/>
          <p:nvPr/>
        </p:nvSpPr>
        <p:spPr>
          <a:xfrm>
            <a:off x="1380393" y="2014927"/>
            <a:ext cx="63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pic>
        <p:nvPicPr>
          <p:cNvPr id="4100" name="Picture 4" descr="Online Shop Icon - Free Download, PNG and Vector">
            <a:extLst>
              <a:ext uri="{FF2B5EF4-FFF2-40B4-BE49-F238E27FC236}">
                <a16:creationId xmlns:a16="http://schemas.microsoft.com/office/drawing/2014/main" id="{A1CD3214-A90E-AC4B-8C24-0272B999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5" y="2782650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67A0C-AC45-5B4B-8317-D58DC4C46AB7}"/>
              </a:ext>
            </a:extLst>
          </p:cNvPr>
          <p:cNvSpPr txBox="1"/>
          <p:nvPr/>
        </p:nvSpPr>
        <p:spPr>
          <a:xfrm>
            <a:off x="1380393" y="2992808"/>
            <a:ext cx="63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pic>
        <p:nvPicPr>
          <p:cNvPr id="4102" name="Picture 6" descr="Direct Marketing Icons - Download Free Vector Icons | Noun Project">
            <a:extLst>
              <a:ext uri="{FF2B5EF4-FFF2-40B4-BE49-F238E27FC236}">
                <a16:creationId xmlns:a16="http://schemas.microsoft.com/office/drawing/2014/main" id="{C8A8D9FF-4B99-3E43-A4B4-A91FF996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6" y="3717636"/>
            <a:ext cx="592282" cy="5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8D4C18-BCC8-4E42-AAD1-AEB2B8141466}"/>
              </a:ext>
            </a:extLst>
          </p:cNvPr>
          <p:cNvSpPr txBox="1"/>
          <p:nvPr/>
        </p:nvSpPr>
        <p:spPr>
          <a:xfrm>
            <a:off x="1389284" y="3802495"/>
            <a:ext cx="63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614DD-2CC7-FD45-8D98-3E29E4DFC1EA}"/>
              </a:ext>
            </a:extLst>
          </p:cNvPr>
          <p:cNvSpPr/>
          <p:nvPr/>
        </p:nvSpPr>
        <p:spPr>
          <a:xfrm>
            <a:off x="3561680" y="2803802"/>
            <a:ext cx="2031023" cy="72039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CustomersData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D10BF3F-D729-E64A-9C58-0B823B36A2C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11365" y="2493534"/>
            <a:ext cx="1650315" cy="6704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5E10934-E8B8-1142-B927-BCF2740E7AC4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2020312" y="3142849"/>
            <a:ext cx="1541368" cy="21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FC4AAD-7E16-AA45-AD4C-1A46C922D14D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2029203" y="3164001"/>
            <a:ext cx="1532477" cy="7885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DF1B940-ADAA-0F42-B35F-5C02F8031EA7}"/>
              </a:ext>
            </a:extLst>
          </p:cNvPr>
          <p:cNvSpPr txBox="1"/>
          <p:nvPr/>
        </p:nvSpPr>
        <p:spPr>
          <a:xfrm>
            <a:off x="6435971" y="1874520"/>
            <a:ext cx="244133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Is it a new client? </a:t>
            </a:r>
          </a:p>
          <a:p>
            <a:endParaRPr lang="en-US" dirty="0"/>
          </a:p>
          <a:p>
            <a:r>
              <a:rPr lang="en-US" dirty="0"/>
              <a:t>2. What we already know </a:t>
            </a:r>
          </a:p>
          <a:p>
            <a:r>
              <a:rPr lang="en-US" dirty="0"/>
              <a:t>about this client?</a:t>
            </a:r>
          </a:p>
          <a:p>
            <a:endParaRPr lang="en-US" dirty="0"/>
          </a:p>
          <a:p>
            <a:r>
              <a:rPr lang="en-US" dirty="0"/>
              <a:t>3. Try to map client by some ‘ criteria’ based on already existed information</a:t>
            </a:r>
          </a:p>
          <a:p>
            <a:endParaRPr lang="en-US" dirty="0"/>
          </a:p>
          <a:p>
            <a:r>
              <a:rPr lang="en-US" dirty="0"/>
              <a:t>4. Update Data (Data Changed in Timeline – orders, marketing activities …)</a:t>
            </a:r>
          </a:p>
          <a:p>
            <a:r>
              <a:rPr lang="en-US" dirty="0"/>
              <a:t>… etc</a:t>
            </a:r>
          </a:p>
          <a:p>
            <a:endParaRPr lang="en-US" dirty="0"/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6563A7B-04E3-4E47-A492-0036978964D2}"/>
              </a:ext>
            </a:extLst>
          </p:cNvPr>
          <p:cNvCxnSpPr>
            <a:cxnSpLocks/>
          </p:cNvCxnSpPr>
          <p:nvPr/>
        </p:nvCxnSpPr>
        <p:spPr>
          <a:xfrm flipV="1">
            <a:off x="5665839" y="3121697"/>
            <a:ext cx="58449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619F53-EABE-E549-AF1E-A8CFD0CED37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30ECA0-C86A-DD40-9E1D-48637C7466F4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45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6886A42-5870-4F41-A65B-778F66BA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15" y="1412589"/>
            <a:ext cx="549916" cy="54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find the client by credit card number</a:t>
            </a:r>
          </a:p>
        </p:txBody>
      </p:sp>
      <p:pic>
        <p:nvPicPr>
          <p:cNvPr id="18" name="Picture 2" descr="Online, shop, store Free Icon of City Element Vol-3">
            <a:extLst>
              <a:ext uri="{FF2B5EF4-FFF2-40B4-BE49-F238E27FC236}">
                <a16:creationId xmlns:a16="http://schemas.microsoft.com/office/drawing/2014/main" id="{2C7F87D2-3625-344B-B9F0-19D7C43D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59" y="1139960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lient icon | Marketing icon, Icon, More icon">
            <a:extLst>
              <a:ext uri="{FF2B5EF4-FFF2-40B4-BE49-F238E27FC236}">
                <a16:creationId xmlns:a16="http://schemas.microsoft.com/office/drawing/2014/main" id="{622CD0A8-7510-204E-8B76-34C96A56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7" y="1117117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576F87-2EB5-5945-8E63-8117C84BE173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8EC7C227-AB1A-4D41-8E14-457C24240A57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12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6886A42-5870-4F41-A65B-778F66BA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15" y="1412589"/>
            <a:ext cx="549916" cy="54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find the client by credit card number</a:t>
            </a:r>
          </a:p>
        </p:txBody>
      </p:sp>
      <p:pic>
        <p:nvPicPr>
          <p:cNvPr id="18" name="Picture 2" descr="Online, shop, store Free Icon of City Element Vol-3">
            <a:extLst>
              <a:ext uri="{FF2B5EF4-FFF2-40B4-BE49-F238E27FC236}">
                <a16:creationId xmlns:a16="http://schemas.microsoft.com/office/drawing/2014/main" id="{2C7F87D2-3625-344B-B9F0-19D7C43D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59" y="1139960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lient icon | Marketing icon, Icon, More icon">
            <a:extLst>
              <a:ext uri="{FF2B5EF4-FFF2-40B4-BE49-F238E27FC236}">
                <a16:creationId xmlns:a16="http://schemas.microsoft.com/office/drawing/2014/main" id="{622CD0A8-7510-204E-8B76-34C96A56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7" y="1117117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360D7A3-9703-E342-BF03-B6254B2AFBB9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2412840" y="1436101"/>
            <a:ext cx="1481724" cy="1269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9CE7A9-B9FD-A74D-BC3B-1B543B38D52D}"/>
              </a:ext>
            </a:extLst>
          </p:cNvPr>
          <p:cNvSpPr txBox="1"/>
          <p:nvPr/>
        </p:nvSpPr>
        <p:spPr>
          <a:xfrm>
            <a:off x="1966528" y="1931736"/>
            <a:ext cx="125906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client by card information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9821D99B-E31C-2F49-8707-0F9C04411B6B}"/>
              </a:ext>
            </a:extLst>
          </p:cNvPr>
          <p:cNvSpPr/>
          <p:nvPr/>
        </p:nvSpPr>
        <p:spPr>
          <a:xfrm>
            <a:off x="3894564" y="2289527"/>
            <a:ext cx="1592367" cy="831741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a new client?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A4140F-9589-AF4B-B99A-98F4C991C1F6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270E929-8CE3-1147-87E5-65BD986FABD7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01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6886A42-5870-4F41-A65B-778F66BA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15" y="1412589"/>
            <a:ext cx="549916" cy="54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find the client by credit card number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8" name="Picture 2" descr="Online, shop, store Free Icon of City Element Vol-3">
            <a:extLst>
              <a:ext uri="{FF2B5EF4-FFF2-40B4-BE49-F238E27FC236}">
                <a16:creationId xmlns:a16="http://schemas.microsoft.com/office/drawing/2014/main" id="{2C7F87D2-3625-344B-B9F0-19D7C43D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59" y="1139960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lient icon | Marketing icon, Icon, More icon">
            <a:extLst>
              <a:ext uri="{FF2B5EF4-FFF2-40B4-BE49-F238E27FC236}">
                <a16:creationId xmlns:a16="http://schemas.microsoft.com/office/drawing/2014/main" id="{622CD0A8-7510-204E-8B76-34C96A56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7" y="1117117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n 2">
            <a:extLst>
              <a:ext uri="{FF2B5EF4-FFF2-40B4-BE49-F238E27FC236}">
                <a16:creationId xmlns:a16="http://schemas.microsoft.com/office/drawing/2014/main" id="{8CA41D50-0D18-2449-BBB5-9605DE524D24}"/>
              </a:ext>
            </a:extLst>
          </p:cNvPr>
          <p:cNvSpPr/>
          <p:nvPr/>
        </p:nvSpPr>
        <p:spPr>
          <a:xfrm>
            <a:off x="7072321" y="2126015"/>
            <a:ext cx="959744" cy="1158764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CustomersData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360D7A3-9703-E342-BF03-B6254B2AFBB9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2412840" y="1436101"/>
            <a:ext cx="1481724" cy="1269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9CE7A9-B9FD-A74D-BC3B-1B543B38D52D}"/>
              </a:ext>
            </a:extLst>
          </p:cNvPr>
          <p:cNvSpPr txBox="1"/>
          <p:nvPr/>
        </p:nvSpPr>
        <p:spPr>
          <a:xfrm>
            <a:off x="1966528" y="1931736"/>
            <a:ext cx="125906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client by card information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9821D99B-E31C-2F49-8707-0F9C04411B6B}"/>
              </a:ext>
            </a:extLst>
          </p:cNvPr>
          <p:cNvSpPr/>
          <p:nvPr/>
        </p:nvSpPr>
        <p:spPr>
          <a:xfrm>
            <a:off x="3894564" y="2289527"/>
            <a:ext cx="1592367" cy="831741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a new client?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2D37B-B1D8-E848-87EF-C9B69B762D4F}"/>
              </a:ext>
            </a:extLst>
          </p:cNvPr>
          <p:cNvCxnSpPr>
            <a:cxnSpLocks/>
            <a:stCxn id="14" idx="0"/>
            <a:endCxn id="3" idx="1"/>
          </p:cNvCxnSpPr>
          <p:nvPr/>
        </p:nvCxnSpPr>
        <p:spPr>
          <a:xfrm rot="5400000" flipH="1" flipV="1">
            <a:off x="6039714" y="777049"/>
            <a:ext cx="163512" cy="2861445"/>
          </a:xfrm>
          <a:prstGeom prst="bentConnector3">
            <a:avLst>
              <a:gd name="adj1" fmla="val 23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ED282B2-4AB0-044F-AE2C-CCF2A955B64C}"/>
              </a:ext>
            </a:extLst>
          </p:cNvPr>
          <p:cNvSpPr txBox="1"/>
          <p:nvPr/>
        </p:nvSpPr>
        <p:spPr>
          <a:xfrm>
            <a:off x="4180045" y="1950569"/>
            <a:ext cx="1259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F2B4C9-2617-184A-A66D-FA2B4DF7F192}"/>
              </a:ext>
            </a:extLst>
          </p:cNvPr>
          <p:cNvSpPr txBox="1"/>
          <p:nvPr/>
        </p:nvSpPr>
        <p:spPr>
          <a:xfrm>
            <a:off x="5364299" y="1365074"/>
            <a:ext cx="21448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</a:t>
            </a:r>
            <a:r>
              <a:rPr lang="en-US" b="1" dirty="0"/>
              <a:t>Client</a:t>
            </a:r>
            <a:r>
              <a:rPr lang="en-US" dirty="0"/>
              <a:t> &amp; insert </a:t>
            </a:r>
            <a:r>
              <a:rPr lang="en-US" b="1" dirty="0"/>
              <a:t>Orders</a:t>
            </a:r>
            <a:r>
              <a:rPr lang="en-US" dirty="0"/>
              <a:t> Information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653534-8BA1-8841-986E-3F7E41892A76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8748052-A879-594E-8A56-17B72DAB3BB4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58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6886A42-5870-4F41-A65B-778F66BA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15" y="1412589"/>
            <a:ext cx="549916" cy="54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find the client by credit card number</a:t>
            </a:r>
          </a:p>
        </p:txBody>
      </p:sp>
      <p:pic>
        <p:nvPicPr>
          <p:cNvPr id="18" name="Picture 2" descr="Online, shop, store Free Icon of City Element Vol-3">
            <a:extLst>
              <a:ext uri="{FF2B5EF4-FFF2-40B4-BE49-F238E27FC236}">
                <a16:creationId xmlns:a16="http://schemas.microsoft.com/office/drawing/2014/main" id="{2C7F87D2-3625-344B-B9F0-19D7C43D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59" y="1139960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lient icon | Marketing icon, Icon, More icon">
            <a:extLst>
              <a:ext uri="{FF2B5EF4-FFF2-40B4-BE49-F238E27FC236}">
                <a16:creationId xmlns:a16="http://schemas.microsoft.com/office/drawing/2014/main" id="{622CD0A8-7510-204E-8B76-34C96A56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7" y="1117117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n 2">
            <a:extLst>
              <a:ext uri="{FF2B5EF4-FFF2-40B4-BE49-F238E27FC236}">
                <a16:creationId xmlns:a16="http://schemas.microsoft.com/office/drawing/2014/main" id="{8CA41D50-0D18-2449-BBB5-9605DE524D24}"/>
              </a:ext>
            </a:extLst>
          </p:cNvPr>
          <p:cNvSpPr/>
          <p:nvPr/>
        </p:nvSpPr>
        <p:spPr>
          <a:xfrm>
            <a:off x="7072321" y="2126015"/>
            <a:ext cx="959744" cy="1158764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CustomersData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360D7A3-9703-E342-BF03-B6254B2AFBB9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2412840" y="1436101"/>
            <a:ext cx="1481724" cy="1269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9CE7A9-B9FD-A74D-BC3B-1B543B38D52D}"/>
              </a:ext>
            </a:extLst>
          </p:cNvPr>
          <p:cNvSpPr txBox="1"/>
          <p:nvPr/>
        </p:nvSpPr>
        <p:spPr>
          <a:xfrm>
            <a:off x="1966528" y="1931736"/>
            <a:ext cx="125906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client by card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B3D5EE-893E-3648-9680-9692F63A0192}"/>
              </a:ext>
            </a:extLst>
          </p:cNvPr>
          <p:cNvSpPr txBox="1"/>
          <p:nvPr/>
        </p:nvSpPr>
        <p:spPr>
          <a:xfrm>
            <a:off x="5700592" y="2851760"/>
            <a:ext cx="115806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</a:t>
            </a:r>
            <a:r>
              <a:rPr lang="en-US" b="1" dirty="0"/>
              <a:t>Orders</a:t>
            </a:r>
            <a:r>
              <a:rPr lang="en-US" dirty="0"/>
              <a:t> Information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9821D99B-E31C-2F49-8707-0F9C04411B6B}"/>
              </a:ext>
            </a:extLst>
          </p:cNvPr>
          <p:cNvSpPr/>
          <p:nvPr/>
        </p:nvSpPr>
        <p:spPr>
          <a:xfrm>
            <a:off x="3894564" y="2289527"/>
            <a:ext cx="1592367" cy="831741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a new client?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C8E751E5-E8AE-9046-A6B8-3159B37B0FEA}"/>
              </a:ext>
            </a:extLst>
          </p:cNvPr>
          <p:cNvCxnSpPr>
            <a:cxnSpLocks/>
            <a:stCxn id="14" idx="3"/>
            <a:endCxn id="3" idx="2"/>
          </p:cNvCxnSpPr>
          <p:nvPr/>
        </p:nvCxnSpPr>
        <p:spPr>
          <a:xfrm flipV="1">
            <a:off x="5486931" y="2705397"/>
            <a:ext cx="158539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2D37B-B1D8-E848-87EF-C9B69B762D4F}"/>
              </a:ext>
            </a:extLst>
          </p:cNvPr>
          <p:cNvCxnSpPr>
            <a:cxnSpLocks/>
            <a:stCxn id="14" idx="0"/>
            <a:endCxn id="3" idx="1"/>
          </p:cNvCxnSpPr>
          <p:nvPr/>
        </p:nvCxnSpPr>
        <p:spPr>
          <a:xfrm rot="5400000" flipH="1" flipV="1">
            <a:off x="6039714" y="777049"/>
            <a:ext cx="163512" cy="2861445"/>
          </a:xfrm>
          <a:prstGeom prst="bentConnector3">
            <a:avLst>
              <a:gd name="adj1" fmla="val 23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ED282B2-4AB0-044F-AE2C-CCF2A955B64C}"/>
              </a:ext>
            </a:extLst>
          </p:cNvPr>
          <p:cNvSpPr txBox="1"/>
          <p:nvPr/>
        </p:nvSpPr>
        <p:spPr>
          <a:xfrm>
            <a:off x="4180045" y="1950569"/>
            <a:ext cx="1259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6D853D-67CD-2C43-A0C5-26EEBA3AA318}"/>
              </a:ext>
            </a:extLst>
          </p:cNvPr>
          <p:cNvSpPr txBox="1"/>
          <p:nvPr/>
        </p:nvSpPr>
        <p:spPr>
          <a:xfrm>
            <a:off x="5177634" y="2743522"/>
            <a:ext cx="1259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F2B4C9-2617-184A-A66D-FA2B4DF7F192}"/>
              </a:ext>
            </a:extLst>
          </p:cNvPr>
          <p:cNvSpPr txBox="1"/>
          <p:nvPr/>
        </p:nvSpPr>
        <p:spPr>
          <a:xfrm>
            <a:off x="5364299" y="1365074"/>
            <a:ext cx="21448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</a:t>
            </a:r>
            <a:r>
              <a:rPr lang="en-US" b="1" dirty="0"/>
              <a:t>Client</a:t>
            </a:r>
            <a:r>
              <a:rPr lang="en-US" dirty="0"/>
              <a:t> &amp; insert </a:t>
            </a:r>
            <a:r>
              <a:rPr lang="en-US" b="1" dirty="0"/>
              <a:t>Orders</a:t>
            </a:r>
            <a:r>
              <a:rPr lang="en-US" dirty="0"/>
              <a:t>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2C166B-29CF-EA4C-9FB4-E6207F9EAB91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C4B98FD-C7A7-A04A-970B-3478DA1F4467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6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A2F0B8E-E959-9A4C-A05D-EA69B6244935}"/>
              </a:ext>
            </a:extLst>
          </p:cNvPr>
          <p:cNvSpPr/>
          <p:nvPr/>
        </p:nvSpPr>
        <p:spPr>
          <a:xfrm>
            <a:off x="7827068" y="4066753"/>
            <a:ext cx="959745" cy="53633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Table: </a:t>
            </a:r>
          </a:p>
          <a:p>
            <a:r>
              <a:rPr lang="en-US" b="1" dirty="0"/>
              <a:t>shops</a:t>
            </a:r>
          </a:p>
        </p:txBody>
      </p:sp>
      <p:pic>
        <p:nvPicPr>
          <p:cNvPr id="30" name="Picture 8" descr="HDFS Logo - LogoDix">
            <a:extLst>
              <a:ext uri="{FF2B5EF4-FFF2-40B4-BE49-F238E27FC236}">
                <a16:creationId xmlns:a16="http://schemas.microsoft.com/office/drawing/2014/main" id="{3D93DB7E-0276-2F41-8EFC-723FCD32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69" y="712176"/>
            <a:ext cx="949571" cy="9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find the client by credit card number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8" name="Picture 2" descr="Online, shop, store Free Icon of City Element Vol-3">
            <a:extLst>
              <a:ext uri="{FF2B5EF4-FFF2-40B4-BE49-F238E27FC236}">
                <a16:creationId xmlns:a16="http://schemas.microsoft.com/office/drawing/2014/main" id="{2C7F87D2-3625-344B-B9F0-19D7C43D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4" y="1003802"/>
            <a:ext cx="592281" cy="5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23FEFA-A04E-C14A-8551-C7A4C2B6B07D}"/>
              </a:ext>
            </a:extLst>
          </p:cNvPr>
          <p:cNvSpPr txBox="1"/>
          <p:nvPr/>
        </p:nvSpPr>
        <p:spPr>
          <a:xfrm>
            <a:off x="1011115" y="1046026"/>
            <a:ext cx="12492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 Machine</a:t>
            </a:r>
          </a:p>
          <a:p>
            <a:r>
              <a:rPr lang="en-US" dirty="0"/>
              <a:t>Reports in XML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F73AB0-E06A-A648-84F7-BF26BCA4F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120" y="905439"/>
            <a:ext cx="691751" cy="6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n 26">
            <a:extLst>
              <a:ext uri="{FF2B5EF4-FFF2-40B4-BE49-F238E27FC236}">
                <a16:creationId xmlns:a16="http://schemas.microsoft.com/office/drawing/2014/main" id="{75544E49-0AD5-4C44-9297-72B2FB3E16F0}"/>
              </a:ext>
            </a:extLst>
          </p:cNvPr>
          <p:cNvSpPr/>
          <p:nvPr/>
        </p:nvSpPr>
        <p:spPr>
          <a:xfrm>
            <a:off x="6946455" y="3451968"/>
            <a:ext cx="959744" cy="1158764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48B43C-DDDA-754F-BAAE-FE59B32CD355}"/>
              </a:ext>
            </a:extLst>
          </p:cNvPr>
          <p:cNvSpPr/>
          <p:nvPr/>
        </p:nvSpPr>
        <p:spPr>
          <a:xfrm>
            <a:off x="5898998" y="3434885"/>
            <a:ext cx="1125415" cy="53633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Table: </a:t>
            </a:r>
            <a:r>
              <a:rPr lang="en-US" b="1" dirty="0"/>
              <a:t>customers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2C7049-74EA-FC40-85DE-8274510CB05F}"/>
              </a:ext>
            </a:extLst>
          </p:cNvPr>
          <p:cNvSpPr/>
          <p:nvPr/>
        </p:nvSpPr>
        <p:spPr>
          <a:xfrm>
            <a:off x="5898998" y="4074401"/>
            <a:ext cx="1125415" cy="53633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Table: </a:t>
            </a:r>
          </a:p>
          <a:p>
            <a:r>
              <a:rPr lang="en-US" b="1" dirty="0"/>
              <a:t>orders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CE4357-27F7-214E-90DE-4D75454F3ED9}"/>
              </a:ext>
            </a:extLst>
          </p:cNvPr>
          <p:cNvCxnSpPr/>
          <p:nvPr/>
        </p:nvCxnSpPr>
        <p:spPr>
          <a:xfrm>
            <a:off x="3053906" y="1186962"/>
            <a:ext cx="1096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1E1141-FFE6-D44C-8522-6364B62D492A}"/>
              </a:ext>
            </a:extLst>
          </p:cNvPr>
          <p:cNvSpPr txBox="1"/>
          <p:nvPr/>
        </p:nvSpPr>
        <p:spPr>
          <a:xfrm>
            <a:off x="3760032" y="1408534"/>
            <a:ext cx="48195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/${shop_id}/${current_date}/${hour}/${uuid_name}${pos_id}.xml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A483FA-2398-6043-90BC-8C00410D76D6}"/>
              </a:ext>
            </a:extLst>
          </p:cNvPr>
          <p:cNvSpPr/>
          <p:nvPr/>
        </p:nvSpPr>
        <p:spPr>
          <a:xfrm>
            <a:off x="4164922" y="2312126"/>
            <a:ext cx="1494693" cy="53633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Parse file:</a:t>
            </a:r>
          </a:p>
          <a:p>
            <a:r>
              <a:rPr lang="en-US" dirty="0"/>
              <a:t>Extract data</a:t>
            </a:r>
            <a:endParaRPr lang="en-US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C730A6-A1E1-6448-8BB9-924DA1B0FA2A}"/>
              </a:ext>
            </a:extLst>
          </p:cNvPr>
          <p:cNvSpPr/>
          <p:nvPr/>
        </p:nvSpPr>
        <p:spPr>
          <a:xfrm>
            <a:off x="923937" y="2307310"/>
            <a:ext cx="1494693" cy="53633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… </a:t>
            </a:r>
            <a:endParaRPr lang="en-US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872433-2A4B-B643-87AA-D0C49FD7D3C3}"/>
              </a:ext>
            </a:extLst>
          </p:cNvPr>
          <p:cNvSpPr/>
          <p:nvPr/>
        </p:nvSpPr>
        <p:spPr>
          <a:xfrm>
            <a:off x="2265339" y="3412305"/>
            <a:ext cx="1494693" cy="53633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Update customer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57DEF3-6974-5249-B8F9-2B714BD78A14}"/>
              </a:ext>
            </a:extLst>
          </p:cNvPr>
          <p:cNvSpPr/>
          <p:nvPr/>
        </p:nvSpPr>
        <p:spPr>
          <a:xfrm>
            <a:off x="2265339" y="4023448"/>
            <a:ext cx="1494693" cy="53633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Create new customer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D66381-D9A4-8649-89C5-159811DFADD5}"/>
              </a:ext>
            </a:extLst>
          </p:cNvPr>
          <p:cNvCxnSpPr>
            <a:cxnSpLocks/>
          </p:cNvCxnSpPr>
          <p:nvPr/>
        </p:nvCxnSpPr>
        <p:spPr>
          <a:xfrm>
            <a:off x="4088423" y="3710354"/>
            <a:ext cx="1334056" cy="26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987A5E-DD70-1D49-A94C-7EEBA9860E5C}"/>
              </a:ext>
            </a:extLst>
          </p:cNvPr>
          <p:cNvCxnSpPr>
            <a:cxnSpLocks/>
          </p:cNvCxnSpPr>
          <p:nvPr/>
        </p:nvCxnSpPr>
        <p:spPr>
          <a:xfrm flipV="1">
            <a:off x="4088423" y="4158762"/>
            <a:ext cx="1334056" cy="27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0CE5BE-113B-3546-8F70-427DC2A6DCCB}"/>
              </a:ext>
            </a:extLst>
          </p:cNvPr>
          <p:cNvCxnSpPr>
            <a:cxnSpLocks/>
          </p:cNvCxnSpPr>
          <p:nvPr/>
        </p:nvCxnSpPr>
        <p:spPr>
          <a:xfrm>
            <a:off x="1406816" y="2993819"/>
            <a:ext cx="0" cy="79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214BDE-2FCE-014B-BF42-B7145DD54A03}"/>
              </a:ext>
            </a:extLst>
          </p:cNvPr>
          <p:cNvCxnSpPr>
            <a:cxnSpLocks/>
          </p:cNvCxnSpPr>
          <p:nvPr/>
        </p:nvCxnSpPr>
        <p:spPr>
          <a:xfrm flipH="1">
            <a:off x="2708031" y="2593999"/>
            <a:ext cx="1116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9C13A0-7C52-814F-BAE6-09E7A4F3BC39}"/>
              </a:ext>
            </a:extLst>
          </p:cNvPr>
          <p:cNvCxnSpPr>
            <a:cxnSpLocks/>
          </p:cNvCxnSpPr>
          <p:nvPr/>
        </p:nvCxnSpPr>
        <p:spPr>
          <a:xfrm flipH="1">
            <a:off x="4830185" y="1819464"/>
            <a:ext cx="3439" cy="354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F6C9F9-E6F8-9042-B459-5B4931043604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492F8E4C-BA17-E646-9FAA-52D85BBA78E4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75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FBE23-EED9-0D41-BEAF-67E5C2CF4D90}"/>
              </a:ext>
            </a:extLst>
          </p:cNvPr>
          <p:cNvSpPr/>
          <p:nvPr/>
        </p:nvSpPr>
        <p:spPr>
          <a:xfrm>
            <a:off x="1590100" y="2251649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1</a:t>
            </a:r>
            <a:endParaRPr lang="en-US" b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24AE4D0-3026-B640-AD96-C9229FA8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visualization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CDCC1-8B4C-8A40-82C6-69950ECC2DEF}"/>
              </a:ext>
            </a:extLst>
          </p:cNvPr>
          <p:cNvSpPr/>
          <p:nvPr/>
        </p:nvSpPr>
        <p:spPr>
          <a:xfrm>
            <a:off x="3099804" y="2271516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7677D-08E3-E841-997A-282AE6CE21C6}"/>
              </a:ext>
            </a:extLst>
          </p:cNvPr>
          <p:cNvSpPr/>
          <p:nvPr/>
        </p:nvSpPr>
        <p:spPr>
          <a:xfrm>
            <a:off x="4530704" y="2271516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B9C5B9-554C-2749-A28C-2AC350931F2B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2241387" y="2402525"/>
            <a:ext cx="858417" cy="1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9827BF-3C58-1441-8942-E80A5F3A0FF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51091" y="2416132"/>
            <a:ext cx="779613" cy="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45EA268-FA70-FE49-93E5-ABEBC229AD3F}"/>
              </a:ext>
            </a:extLst>
          </p:cNvPr>
          <p:cNvSpPr txBox="1"/>
          <p:nvPr/>
        </p:nvSpPr>
        <p:spPr>
          <a:xfrm>
            <a:off x="1590100" y="2604394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Get new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1A20BD-85F6-F242-9E8A-0D12B61BB7A3}"/>
              </a:ext>
            </a:extLst>
          </p:cNvPr>
          <p:cNvSpPr txBox="1"/>
          <p:nvPr/>
        </p:nvSpPr>
        <p:spPr>
          <a:xfrm>
            <a:off x="3201326" y="2593339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Parse 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1617-CEA5-4449-89D5-FB9CEBFECC3D}"/>
              </a:ext>
            </a:extLst>
          </p:cNvPr>
          <p:cNvSpPr txBox="1"/>
          <p:nvPr/>
        </p:nvSpPr>
        <p:spPr>
          <a:xfrm>
            <a:off x="4530704" y="2611742"/>
            <a:ext cx="10486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Check if </a:t>
            </a:r>
          </a:p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customer in 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9DDFC-EC7D-0543-BC22-B92AA1A6024E}"/>
              </a:ext>
            </a:extLst>
          </p:cNvPr>
          <p:cNvSpPr txBox="1"/>
          <p:nvPr/>
        </p:nvSpPr>
        <p:spPr>
          <a:xfrm>
            <a:off x="6143299" y="2018936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Create new customer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CDA487-0980-9046-8A7E-6800ABF7877A}"/>
              </a:ext>
            </a:extLst>
          </p:cNvPr>
          <p:cNvSpPr/>
          <p:nvPr/>
        </p:nvSpPr>
        <p:spPr>
          <a:xfrm>
            <a:off x="6034328" y="1653671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4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5877A9-E18E-FB45-B2DD-76834D1B65C6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5181991" y="1804547"/>
            <a:ext cx="852337" cy="61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6F7ACE-E249-B64D-BCAC-7030E90B65C5}"/>
              </a:ext>
            </a:extLst>
          </p:cNvPr>
          <p:cNvSpPr txBox="1"/>
          <p:nvPr/>
        </p:nvSpPr>
        <p:spPr>
          <a:xfrm>
            <a:off x="6143299" y="3181442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Update existed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0A54EA-196A-2740-8800-FEA7763137BE}"/>
              </a:ext>
            </a:extLst>
          </p:cNvPr>
          <p:cNvSpPr/>
          <p:nvPr/>
        </p:nvSpPr>
        <p:spPr>
          <a:xfrm>
            <a:off x="6034328" y="2816177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A488B9-2831-5C43-A83F-3FBE4B5A8CB8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5181991" y="2422392"/>
            <a:ext cx="852337" cy="54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E815AA-CF6B-BD4D-B154-1AE493CFA248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FA7F4484-7DF6-1E45-8521-EA0595BE0558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644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5905C7B-0C92-A742-93FD-887261237C35}"/>
              </a:ext>
            </a:extLst>
          </p:cNvPr>
          <p:cNvSpPr txBox="1">
            <a:spLocks/>
          </p:cNvSpPr>
          <p:nvPr/>
        </p:nvSpPr>
        <p:spPr>
          <a:xfrm>
            <a:off x="2116700" y="2269998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highlight>
                  <a:srgbClr val="F5F5F5"/>
                </a:highlight>
              </a:rPr>
              <a:t>Congratulations! 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We just described a </a:t>
            </a:r>
            <a:r>
              <a:rPr lang="en-US" sz="1800" b="1" dirty="0">
                <a:highlight>
                  <a:srgbClr val="F5F5F5"/>
                </a:highlight>
              </a:rPr>
              <a:t>Workflow</a:t>
            </a:r>
            <a:r>
              <a:rPr lang="en-US" sz="1800" dirty="0">
                <a:highlight>
                  <a:srgbClr val="F5F5F5"/>
                </a:highlight>
              </a:rPr>
              <a:t> or a </a:t>
            </a:r>
            <a:r>
              <a:rPr lang="en-US" sz="1800" b="1" dirty="0">
                <a:highlight>
                  <a:srgbClr val="F5F5F5"/>
                </a:highlight>
              </a:rPr>
              <a:t>Pipeline…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06A97A-947B-0D4F-BA68-1680942B99F7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7C8134-9C8C-6A45-862D-3152AF29E3EF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22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905C7B-0C92-A742-93FD-887261237C35}"/>
              </a:ext>
            </a:extLst>
          </p:cNvPr>
          <p:cNvSpPr txBox="1">
            <a:spLocks/>
          </p:cNvSpPr>
          <p:nvPr/>
        </p:nvSpPr>
        <p:spPr>
          <a:xfrm>
            <a:off x="2151001" y="1752659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highlight>
                  <a:srgbClr val="F5F5F5"/>
                </a:highlight>
              </a:rPr>
              <a:t>Or </a:t>
            </a:r>
            <a:r>
              <a:rPr lang="en-US" sz="1800" b="1" dirty="0">
                <a:highlight>
                  <a:srgbClr val="F5F5F5"/>
                </a:highlight>
              </a:rPr>
              <a:t>DAG</a:t>
            </a:r>
            <a:r>
              <a:rPr lang="en-US" sz="1800" dirty="0">
                <a:highlight>
                  <a:srgbClr val="F5F5F5"/>
                </a:highlight>
              </a:rPr>
              <a:t> – main concept 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of Apache Airflow</a:t>
            </a:r>
          </a:p>
        </p:txBody>
      </p:sp>
      <p:pic>
        <p:nvPicPr>
          <p:cNvPr id="6" name="Picture 2" descr="Airflow Plugins · GitHub">
            <a:extLst>
              <a:ext uri="{FF2B5EF4-FFF2-40B4-BE49-F238E27FC236}">
                <a16:creationId xmlns:a16="http://schemas.microsoft.com/office/drawing/2014/main" id="{6E46F014-C2C4-9743-9A33-16C493CD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69" y="2571750"/>
            <a:ext cx="767373" cy="7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CC2296-F342-5E44-9007-1CB7AA4A8776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F66027-DA35-BC49-AE18-01F9D7824850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74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10C2083-BB2C-6D47-AD90-6D90EA28FE5E}"/>
              </a:ext>
            </a:extLst>
          </p:cNvPr>
          <p:cNvSpPr txBox="1">
            <a:spLocks/>
          </p:cNvSpPr>
          <p:nvPr/>
        </p:nvSpPr>
        <p:spPr>
          <a:xfrm>
            <a:off x="3165230" y="1526569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Apache Airflow?</a:t>
            </a:r>
          </a:p>
        </p:txBody>
      </p:sp>
      <p:pic>
        <p:nvPicPr>
          <p:cNvPr id="14" name="Picture 2" descr="Airflow Plugins · GitHub">
            <a:extLst>
              <a:ext uri="{FF2B5EF4-FFF2-40B4-BE49-F238E27FC236}">
                <a16:creationId xmlns:a16="http://schemas.microsoft.com/office/drawing/2014/main" id="{57247D58-AF1E-D147-A1BB-33F788507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313" y="2188063"/>
            <a:ext cx="767373" cy="7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6AE757-52FE-7243-9AC0-961053F87728}"/>
              </a:ext>
            </a:extLst>
          </p:cNvPr>
          <p:cNvCxnSpPr>
            <a:cxnSpLocks/>
          </p:cNvCxnSpPr>
          <p:nvPr/>
        </p:nvCxnSpPr>
        <p:spPr>
          <a:xfrm>
            <a:off x="173736" y="612648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A6763D3-0F37-D744-90D5-34728A621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91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24AE4D0-3026-B640-AD96-C9229FA8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characteristic of Pipelines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4955BF-1E77-5742-B264-02542273E199}"/>
              </a:ext>
            </a:extLst>
          </p:cNvPr>
          <p:cNvSpPr txBox="1"/>
          <p:nvPr/>
        </p:nvSpPr>
        <p:spPr>
          <a:xfrm>
            <a:off x="360364" y="815008"/>
            <a:ext cx="7799788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b="1" dirty="0"/>
              <a:t>Schedule: </a:t>
            </a:r>
            <a:r>
              <a:rPr lang="en-US" sz="1800" dirty="0"/>
              <a:t>They run in time with different schedule, duration, etc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b="1" dirty="0"/>
              <a:t>Triggers: </a:t>
            </a:r>
            <a:r>
              <a:rPr lang="en-US" sz="1800" dirty="0"/>
              <a:t>Pipelines can have Triggers that cause need to run the pipeline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b="1" dirty="0"/>
              <a:t>Fails: </a:t>
            </a:r>
            <a:r>
              <a:rPr lang="en-US" sz="1800" dirty="0"/>
              <a:t>Pipelines can fail.  We need 1) to know about it 2) to get possible start it from failed place – and this is why you task must be atomic and small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b="1" dirty="0"/>
              <a:t>Re-processing: </a:t>
            </a:r>
            <a:r>
              <a:rPr lang="en-US" sz="1800" dirty="0"/>
              <a:t>Sometimes you need reprocess data for whole long periods in past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en-US" sz="1800" dirty="0"/>
              <a:t>Sometimes fails can be because of network or system issues and you want to have auto </a:t>
            </a:r>
            <a:r>
              <a:rPr lang="en-US" sz="1800" b="1" dirty="0"/>
              <a:t>retries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2BEB82-07C1-9C4F-B4B5-7FF371DDE0F4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487FBD08-88F9-3743-A954-DC05ABEE25AA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81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905C7B-0C92-A742-93FD-887261237C35}"/>
              </a:ext>
            </a:extLst>
          </p:cNvPr>
          <p:cNvSpPr txBox="1">
            <a:spLocks/>
          </p:cNvSpPr>
          <p:nvPr/>
        </p:nvSpPr>
        <p:spPr>
          <a:xfrm>
            <a:off x="2116700" y="2420874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highlight>
                  <a:srgbClr val="F5F5F5"/>
                </a:highlight>
              </a:rPr>
              <a:t>Before we will create our first DAG –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 let’s </a:t>
            </a:r>
            <a:r>
              <a:rPr lang="en-US" sz="1800" b="1" dirty="0">
                <a:highlight>
                  <a:srgbClr val="F5F5F5"/>
                </a:highlight>
              </a:rPr>
              <a:t>up &amp; run Apache Airflow Server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EB3F28-7E30-0446-9E54-663D79CB87B6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C13A80D-8997-594D-A9D3-97EF4FC38931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103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5905C7B-0C92-A742-93FD-887261237C35}"/>
              </a:ext>
            </a:extLst>
          </p:cNvPr>
          <p:cNvSpPr txBox="1">
            <a:spLocks/>
          </p:cNvSpPr>
          <p:nvPr/>
        </p:nvSpPr>
        <p:spPr>
          <a:xfrm>
            <a:off x="2116700" y="2420874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highlight>
                  <a:srgbClr val="F5F5F5"/>
                </a:highlight>
              </a:rPr>
              <a:t>Disclaimer:</a:t>
            </a:r>
          </a:p>
          <a:p>
            <a:pPr algn="ctr"/>
            <a:endParaRPr lang="en-US" sz="1800" b="1" dirty="0">
              <a:highlight>
                <a:srgbClr val="F5F5F5"/>
              </a:highlight>
            </a:endParaRP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 all information relative to Apache Airflow 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actual on </a:t>
            </a:r>
            <a:r>
              <a:rPr lang="en-US" sz="1800" b="1" dirty="0">
                <a:highlight>
                  <a:srgbClr val="F5F5F5"/>
                </a:highlight>
              </a:rPr>
              <a:t>version 1.10.12 </a:t>
            </a:r>
            <a:r>
              <a:rPr lang="en-US" sz="1800" dirty="0">
                <a:highlight>
                  <a:srgbClr val="F5F5F5"/>
                </a:highlight>
              </a:rPr>
              <a:t>and can be different on ver 2.0+ </a:t>
            </a:r>
            <a:endParaRPr lang="en-US" sz="1800" b="1" dirty="0">
              <a:highlight>
                <a:srgbClr val="F5F5F5"/>
              </a:highligh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DA922B-ECDF-8245-A7DA-5F3E5C7108DB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8C5615E-53BA-3449-B8ED-FCA22CD3A49D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8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 of Apache Airflow components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19CD7-259A-3746-90E3-C8A7E0997AB1}"/>
              </a:ext>
            </a:extLst>
          </p:cNvPr>
          <p:cNvSpPr/>
          <p:nvPr/>
        </p:nvSpPr>
        <p:spPr>
          <a:xfrm>
            <a:off x="4244096" y="807980"/>
            <a:ext cx="1093045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029D8-F194-184A-9B33-85E0B691E6CD}"/>
              </a:ext>
            </a:extLst>
          </p:cNvPr>
          <p:cNvSpPr/>
          <p:nvPr/>
        </p:nvSpPr>
        <p:spPr>
          <a:xfrm>
            <a:off x="4404522" y="1828933"/>
            <a:ext cx="1353777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REST API</a:t>
            </a:r>
            <a:r>
              <a:rPr lang="en-US" sz="1000" dirty="0">
                <a:solidFill>
                  <a:sysClr val="windowText" lastClr="000000"/>
                </a:solidFill>
              </a:rPr>
              <a:t> (experimental since v1.8)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70244-4A4C-184F-8DFA-DFE7E2800590}"/>
              </a:ext>
            </a:extLst>
          </p:cNvPr>
          <p:cNvSpPr/>
          <p:nvPr/>
        </p:nvSpPr>
        <p:spPr>
          <a:xfrm>
            <a:off x="2982591" y="1218713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WebServer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1BECD6-DDC3-E046-8986-F07B43FB2C00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A712855C-AA4B-584D-9D37-8E5BE92069A0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57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 of Apache Airflow components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19CD7-259A-3746-90E3-C8A7E0997AB1}"/>
              </a:ext>
            </a:extLst>
          </p:cNvPr>
          <p:cNvSpPr/>
          <p:nvPr/>
        </p:nvSpPr>
        <p:spPr>
          <a:xfrm>
            <a:off x="4244096" y="807980"/>
            <a:ext cx="1093045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029D8-F194-184A-9B33-85E0B691E6CD}"/>
              </a:ext>
            </a:extLst>
          </p:cNvPr>
          <p:cNvSpPr/>
          <p:nvPr/>
        </p:nvSpPr>
        <p:spPr>
          <a:xfrm>
            <a:off x="4404522" y="1828933"/>
            <a:ext cx="1353777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REST API</a:t>
            </a:r>
            <a:r>
              <a:rPr lang="en-US" sz="1000" dirty="0">
                <a:solidFill>
                  <a:sysClr val="windowText" lastClr="000000"/>
                </a:solidFill>
              </a:rPr>
              <a:t> (experimental since v1.7)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70244-4A4C-184F-8DFA-DFE7E2800590}"/>
              </a:ext>
            </a:extLst>
          </p:cNvPr>
          <p:cNvSpPr/>
          <p:nvPr/>
        </p:nvSpPr>
        <p:spPr>
          <a:xfrm>
            <a:off x="2982591" y="1218713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WebServer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52469D-0580-E245-B860-D4115BB5B0D2}"/>
              </a:ext>
            </a:extLst>
          </p:cNvPr>
          <p:cNvSpPr/>
          <p:nvPr/>
        </p:nvSpPr>
        <p:spPr>
          <a:xfrm>
            <a:off x="1766255" y="846039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24AF7-803E-0A44-A463-BFBAF1673946}"/>
              </a:ext>
            </a:extLst>
          </p:cNvPr>
          <p:cNvSpPr/>
          <p:nvPr/>
        </p:nvSpPr>
        <p:spPr>
          <a:xfrm>
            <a:off x="405799" y="815134"/>
            <a:ext cx="1141468" cy="667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4BC88F-973B-5C45-B61A-E70BD5EE8A87}"/>
              </a:ext>
            </a:extLst>
          </p:cNvPr>
          <p:cNvSpPr/>
          <p:nvPr/>
        </p:nvSpPr>
        <p:spPr>
          <a:xfrm>
            <a:off x="737403" y="1275090"/>
            <a:ext cx="1353777" cy="6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servers, </a:t>
            </a:r>
          </a:p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dags, add params and etc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E614D7-52B3-FC47-B378-DD5B56A6EE06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46547F57-15D0-3742-9299-619212847033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03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78A682-7B8D-9B4E-9B27-FAB02EBEBD27}"/>
              </a:ext>
            </a:extLst>
          </p:cNvPr>
          <p:cNvSpPr txBox="1">
            <a:spLocks/>
          </p:cNvSpPr>
          <p:nvPr/>
        </p:nvSpPr>
        <p:spPr>
          <a:xfrm>
            <a:off x="2116700" y="2420874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hlinkClick r:id="rId2"/>
              </a:rPr>
              <a:t>https://airflow.apache.org/docs/apache-airflow/stable/cli-ref</a:t>
            </a:r>
            <a:r>
              <a:rPr lang="en-US" sz="1800" b="1" dirty="0"/>
              <a:t> 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Server commands: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>
                <a:highlight>
                  <a:srgbClr val="F5F5F5"/>
                </a:highlight>
              </a:rPr>
              <a:t>airflow initdb </a:t>
            </a:r>
            <a:endParaRPr lang="en-US" sz="1800" b="1" dirty="0"/>
          </a:p>
          <a:p>
            <a:pPr algn="ctr"/>
            <a:r>
              <a:rPr lang="en-US" sz="1800" b="1" dirty="0"/>
              <a:t>airflow webserver</a:t>
            </a:r>
          </a:p>
          <a:p>
            <a:pPr algn="ctr"/>
            <a:r>
              <a:rPr lang="en-US" sz="1800" b="1" dirty="0">
                <a:highlight>
                  <a:srgbClr val="F5F5F5"/>
                </a:highlight>
              </a:rPr>
              <a:t>airflow scheduler and etc.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224C6D-A62C-1F4F-B090-3548C008281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613680-0228-3443-BC74-F7EC86A1EA3F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2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 of Apache Airflow components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19CD7-259A-3746-90E3-C8A7E0997AB1}"/>
              </a:ext>
            </a:extLst>
          </p:cNvPr>
          <p:cNvSpPr/>
          <p:nvPr/>
        </p:nvSpPr>
        <p:spPr>
          <a:xfrm>
            <a:off x="4244096" y="807980"/>
            <a:ext cx="1093045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029D8-F194-184A-9B33-85E0B691E6CD}"/>
              </a:ext>
            </a:extLst>
          </p:cNvPr>
          <p:cNvSpPr/>
          <p:nvPr/>
        </p:nvSpPr>
        <p:spPr>
          <a:xfrm>
            <a:off x="4404522" y="1828933"/>
            <a:ext cx="1353777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REST API</a:t>
            </a:r>
            <a:r>
              <a:rPr lang="en-US" sz="1000" dirty="0">
                <a:solidFill>
                  <a:sysClr val="windowText" lastClr="000000"/>
                </a:solidFill>
              </a:rPr>
              <a:t> (experimental since v1.7)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70244-4A4C-184F-8DFA-DFE7E2800590}"/>
              </a:ext>
            </a:extLst>
          </p:cNvPr>
          <p:cNvSpPr/>
          <p:nvPr/>
        </p:nvSpPr>
        <p:spPr>
          <a:xfrm>
            <a:off x="2982591" y="1218713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WebServer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CC52F-F1CE-194D-9B1A-CD45D5CF29F4}"/>
              </a:ext>
            </a:extLst>
          </p:cNvPr>
          <p:cNvSpPr/>
          <p:nvPr/>
        </p:nvSpPr>
        <p:spPr>
          <a:xfrm>
            <a:off x="1074930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Scheduler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FFEE9B-A2C4-6E40-B28C-63199FD0952A}"/>
              </a:ext>
            </a:extLst>
          </p:cNvPr>
          <p:cNvSpPr/>
          <p:nvPr/>
        </p:nvSpPr>
        <p:spPr>
          <a:xfrm>
            <a:off x="416343" y="3536840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Decide what to run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24AF7-803E-0A44-A463-BFBAF1673946}"/>
              </a:ext>
            </a:extLst>
          </p:cNvPr>
          <p:cNvSpPr/>
          <p:nvPr/>
        </p:nvSpPr>
        <p:spPr>
          <a:xfrm>
            <a:off x="405799" y="815134"/>
            <a:ext cx="1141468" cy="667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0869FB-D050-7049-83D7-2AEB87A7D3BE}"/>
              </a:ext>
            </a:extLst>
          </p:cNvPr>
          <p:cNvSpPr/>
          <p:nvPr/>
        </p:nvSpPr>
        <p:spPr>
          <a:xfrm>
            <a:off x="737403" y="1275090"/>
            <a:ext cx="1353777" cy="6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servers, </a:t>
            </a:r>
          </a:p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dags, add params and etc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BC24F9E-AF78-6A46-AC53-9213D5A136E0}"/>
              </a:ext>
            </a:extLst>
          </p:cNvPr>
          <p:cNvSpPr/>
          <p:nvPr/>
        </p:nvSpPr>
        <p:spPr>
          <a:xfrm>
            <a:off x="1766255" y="846039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E642EA-6A8F-E94C-A291-F0C2EF2A7739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7783BC4E-ABB3-474F-B89D-FE2AEB72FC0E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60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 of Apache Airflow components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19CD7-259A-3746-90E3-C8A7E0997AB1}"/>
              </a:ext>
            </a:extLst>
          </p:cNvPr>
          <p:cNvSpPr/>
          <p:nvPr/>
        </p:nvSpPr>
        <p:spPr>
          <a:xfrm>
            <a:off x="4244096" y="807980"/>
            <a:ext cx="1093045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029D8-F194-184A-9B33-85E0B691E6CD}"/>
              </a:ext>
            </a:extLst>
          </p:cNvPr>
          <p:cNvSpPr/>
          <p:nvPr/>
        </p:nvSpPr>
        <p:spPr>
          <a:xfrm>
            <a:off x="4404522" y="1828933"/>
            <a:ext cx="1353777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REST API</a:t>
            </a:r>
            <a:r>
              <a:rPr lang="en-US" sz="1000" dirty="0">
                <a:solidFill>
                  <a:sysClr val="windowText" lastClr="000000"/>
                </a:solidFill>
              </a:rPr>
              <a:t> (experimental since v1.7)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70244-4A4C-184F-8DFA-DFE7E2800590}"/>
              </a:ext>
            </a:extLst>
          </p:cNvPr>
          <p:cNvSpPr/>
          <p:nvPr/>
        </p:nvSpPr>
        <p:spPr>
          <a:xfrm>
            <a:off x="2982591" y="1218713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WebServer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CC52F-F1CE-194D-9B1A-CD45D5CF29F4}"/>
              </a:ext>
            </a:extLst>
          </p:cNvPr>
          <p:cNvSpPr/>
          <p:nvPr/>
        </p:nvSpPr>
        <p:spPr>
          <a:xfrm>
            <a:off x="1074930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Scheduler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52469D-0580-E245-B860-D4115BB5B0D2}"/>
              </a:ext>
            </a:extLst>
          </p:cNvPr>
          <p:cNvSpPr/>
          <p:nvPr/>
        </p:nvSpPr>
        <p:spPr>
          <a:xfrm>
            <a:off x="2461332" y="841285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FFEE9B-A2C4-6E40-B28C-63199FD0952A}"/>
              </a:ext>
            </a:extLst>
          </p:cNvPr>
          <p:cNvSpPr/>
          <p:nvPr/>
        </p:nvSpPr>
        <p:spPr>
          <a:xfrm>
            <a:off x="416343" y="3536840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Decide what to run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0F691A-1F2B-8642-A823-4719D7FC18DF}"/>
              </a:ext>
            </a:extLst>
          </p:cNvPr>
          <p:cNvSpPr/>
          <p:nvPr/>
        </p:nvSpPr>
        <p:spPr>
          <a:xfrm>
            <a:off x="3327794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Executor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F009BB-B2A0-D44B-869B-C001B8B51988}"/>
              </a:ext>
            </a:extLst>
          </p:cNvPr>
          <p:cNvSpPr/>
          <p:nvPr/>
        </p:nvSpPr>
        <p:spPr>
          <a:xfrm>
            <a:off x="4275397" y="3203237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tasks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24AF7-803E-0A44-A463-BFBAF1673946}"/>
              </a:ext>
            </a:extLst>
          </p:cNvPr>
          <p:cNvSpPr/>
          <p:nvPr/>
        </p:nvSpPr>
        <p:spPr>
          <a:xfrm>
            <a:off x="405799" y="815134"/>
            <a:ext cx="1141468" cy="667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B5E61F-92B0-7444-B9B4-E4AED15CFE9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2643228" y="4039013"/>
            <a:ext cx="684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A0869FB-D050-7049-83D7-2AEB87A7D3BE}"/>
              </a:ext>
            </a:extLst>
          </p:cNvPr>
          <p:cNvSpPr/>
          <p:nvPr/>
        </p:nvSpPr>
        <p:spPr>
          <a:xfrm>
            <a:off x="737403" y="1275090"/>
            <a:ext cx="1353777" cy="6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servers, </a:t>
            </a:r>
          </a:p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dags, add params and etc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6EA53E-D65B-134B-AF7B-B13792AC9CB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CA2542E4-D83A-EB4E-9E7A-B18F5ACAB2B7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09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 of Apache Airflow components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19CD7-259A-3746-90E3-C8A7E0997AB1}"/>
              </a:ext>
            </a:extLst>
          </p:cNvPr>
          <p:cNvSpPr/>
          <p:nvPr/>
        </p:nvSpPr>
        <p:spPr>
          <a:xfrm>
            <a:off x="4244096" y="807980"/>
            <a:ext cx="1093045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029D8-F194-184A-9B33-85E0B691E6CD}"/>
              </a:ext>
            </a:extLst>
          </p:cNvPr>
          <p:cNvSpPr/>
          <p:nvPr/>
        </p:nvSpPr>
        <p:spPr>
          <a:xfrm>
            <a:off x="4404522" y="1828933"/>
            <a:ext cx="1353777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REST API</a:t>
            </a:r>
            <a:r>
              <a:rPr lang="en-US" sz="1000" dirty="0">
                <a:solidFill>
                  <a:sysClr val="windowText" lastClr="000000"/>
                </a:solidFill>
              </a:rPr>
              <a:t> (experimental since v1.7)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70244-4A4C-184F-8DFA-DFE7E2800590}"/>
              </a:ext>
            </a:extLst>
          </p:cNvPr>
          <p:cNvSpPr/>
          <p:nvPr/>
        </p:nvSpPr>
        <p:spPr>
          <a:xfrm>
            <a:off x="2982591" y="1218713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WebServer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CC52F-F1CE-194D-9B1A-CD45D5CF29F4}"/>
              </a:ext>
            </a:extLst>
          </p:cNvPr>
          <p:cNvSpPr/>
          <p:nvPr/>
        </p:nvSpPr>
        <p:spPr>
          <a:xfrm>
            <a:off x="1074930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Scheduler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52469D-0580-E245-B860-D4115BB5B0D2}"/>
              </a:ext>
            </a:extLst>
          </p:cNvPr>
          <p:cNvSpPr/>
          <p:nvPr/>
        </p:nvSpPr>
        <p:spPr>
          <a:xfrm>
            <a:off x="2461332" y="841285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FFEE9B-A2C4-6E40-B28C-63199FD0952A}"/>
              </a:ext>
            </a:extLst>
          </p:cNvPr>
          <p:cNvSpPr/>
          <p:nvPr/>
        </p:nvSpPr>
        <p:spPr>
          <a:xfrm>
            <a:off x="416343" y="3536840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Decide what to run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0F691A-1F2B-8642-A823-4719D7FC18DF}"/>
              </a:ext>
            </a:extLst>
          </p:cNvPr>
          <p:cNvSpPr/>
          <p:nvPr/>
        </p:nvSpPr>
        <p:spPr>
          <a:xfrm>
            <a:off x="3327794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Executor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F009BB-B2A0-D44B-869B-C001B8B51988}"/>
              </a:ext>
            </a:extLst>
          </p:cNvPr>
          <p:cNvSpPr/>
          <p:nvPr/>
        </p:nvSpPr>
        <p:spPr>
          <a:xfrm>
            <a:off x="4275397" y="3203237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tasks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24AF7-803E-0A44-A463-BFBAF1673946}"/>
              </a:ext>
            </a:extLst>
          </p:cNvPr>
          <p:cNvSpPr/>
          <p:nvPr/>
        </p:nvSpPr>
        <p:spPr>
          <a:xfrm>
            <a:off x="405799" y="815134"/>
            <a:ext cx="1141468" cy="667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</a:t>
            </a:r>
          </a:p>
        </p:txBody>
      </p:sp>
      <p:sp>
        <p:nvSpPr>
          <p:cNvPr id="25" name="Card 24">
            <a:extLst>
              <a:ext uri="{FF2B5EF4-FFF2-40B4-BE49-F238E27FC236}">
                <a16:creationId xmlns:a16="http://schemas.microsoft.com/office/drawing/2014/main" id="{D8535506-4F4F-584D-BF73-94C9EBF31752}"/>
              </a:ext>
            </a:extLst>
          </p:cNvPr>
          <p:cNvSpPr/>
          <p:nvPr/>
        </p:nvSpPr>
        <p:spPr>
          <a:xfrm>
            <a:off x="943583" y="2517273"/>
            <a:ext cx="1568298" cy="609367"/>
          </a:xfrm>
          <a:prstGeom prst="flowChartPunchedCar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$AIRFLOW_HOME/dags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B0DD8-C3C2-834F-A36B-CDFBEA4A43BC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H="1" flipV="1">
            <a:off x="1727732" y="3126640"/>
            <a:ext cx="131347" cy="45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972B27-47D4-3B40-9A55-F43FEBA5A3AD}"/>
              </a:ext>
            </a:extLst>
          </p:cNvPr>
          <p:cNvCxnSpPr>
            <a:cxnSpLocks/>
            <a:stCxn id="22" idx="0"/>
            <a:endCxn id="25" idx="2"/>
          </p:cNvCxnSpPr>
          <p:nvPr/>
        </p:nvCxnSpPr>
        <p:spPr>
          <a:xfrm flipH="1" flipV="1">
            <a:off x="1727732" y="3126640"/>
            <a:ext cx="2384211" cy="45402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BC8B50-6C88-8647-9176-D38218535DDC}"/>
              </a:ext>
            </a:extLst>
          </p:cNvPr>
          <p:cNvCxnSpPr>
            <a:cxnSpLocks/>
            <a:stCxn id="8" idx="1"/>
            <a:endCxn id="25" idx="0"/>
          </p:cNvCxnSpPr>
          <p:nvPr/>
        </p:nvCxnSpPr>
        <p:spPr>
          <a:xfrm flipH="1">
            <a:off x="1727732" y="1677061"/>
            <a:ext cx="1254859" cy="84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B5E61F-92B0-7444-B9B4-E4AED15CFE9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2643228" y="4039013"/>
            <a:ext cx="684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A0869FB-D050-7049-83D7-2AEB87A7D3BE}"/>
              </a:ext>
            </a:extLst>
          </p:cNvPr>
          <p:cNvSpPr/>
          <p:nvPr/>
        </p:nvSpPr>
        <p:spPr>
          <a:xfrm>
            <a:off x="737403" y="1275090"/>
            <a:ext cx="1353777" cy="6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servers, </a:t>
            </a:r>
          </a:p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dags, add params and etc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1176E2-4D9E-5143-B2D4-BA1DC4F48471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CE79206C-0577-094F-A7AF-F2944B7C3990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04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 of Apache Airflow components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ED7E8A9D-64C3-E241-B34E-DB590BB3B512}"/>
              </a:ext>
            </a:extLst>
          </p:cNvPr>
          <p:cNvSpPr/>
          <p:nvPr/>
        </p:nvSpPr>
        <p:spPr>
          <a:xfrm>
            <a:off x="3013042" y="2504513"/>
            <a:ext cx="1190644" cy="685201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19CD7-259A-3746-90E3-C8A7E0997AB1}"/>
              </a:ext>
            </a:extLst>
          </p:cNvPr>
          <p:cNvSpPr/>
          <p:nvPr/>
        </p:nvSpPr>
        <p:spPr>
          <a:xfrm>
            <a:off x="4244096" y="807980"/>
            <a:ext cx="1093045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029D8-F194-184A-9B33-85E0B691E6CD}"/>
              </a:ext>
            </a:extLst>
          </p:cNvPr>
          <p:cNvSpPr/>
          <p:nvPr/>
        </p:nvSpPr>
        <p:spPr>
          <a:xfrm>
            <a:off x="4404522" y="1828933"/>
            <a:ext cx="1353777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REST API</a:t>
            </a:r>
            <a:r>
              <a:rPr lang="en-US" sz="1000" dirty="0">
                <a:solidFill>
                  <a:sysClr val="windowText" lastClr="000000"/>
                </a:solidFill>
              </a:rPr>
              <a:t> (experimental since v1.7)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70244-4A4C-184F-8DFA-DFE7E2800590}"/>
              </a:ext>
            </a:extLst>
          </p:cNvPr>
          <p:cNvSpPr/>
          <p:nvPr/>
        </p:nvSpPr>
        <p:spPr>
          <a:xfrm>
            <a:off x="2982591" y="1218713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WebServer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CC52F-F1CE-194D-9B1A-CD45D5CF29F4}"/>
              </a:ext>
            </a:extLst>
          </p:cNvPr>
          <p:cNvSpPr/>
          <p:nvPr/>
        </p:nvSpPr>
        <p:spPr>
          <a:xfrm>
            <a:off x="1074930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Scheduler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52469D-0580-E245-B860-D4115BB5B0D2}"/>
              </a:ext>
            </a:extLst>
          </p:cNvPr>
          <p:cNvSpPr/>
          <p:nvPr/>
        </p:nvSpPr>
        <p:spPr>
          <a:xfrm>
            <a:off x="2461332" y="841285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FFEE9B-A2C4-6E40-B28C-63199FD0952A}"/>
              </a:ext>
            </a:extLst>
          </p:cNvPr>
          <p:cNvSpPr/>
          <p:nvPr/>
        </p:nvSpPr>
        <p:spPr>
          <a:xfrm>
            <a:off x="416343" y="3536840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Decide what to run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0F691A-1F2B-8642-A823-4719D7FC18DF}"/>
              </a:ext>
            </a:extLst>
          </p:cNvPr>
          <p:cNvSpPr/>
          <p:nvPr/>
        </p:nvSpPr>
        <p:spPr>
          <a:xfrm>
            <a:off x="3327794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Executor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F009BB-B2A0-D44B-869B-C001B8B51988}"/>
              </a:ext>
            </a:extLst>
          </p:cNvPr>
          <p:cNvSpPr/>
          <p:nvPr/>
        </p:nvSpPr>
        <p:spPr>
          <a:xfrm>
            <a:off x="4275397" y="3203237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tasks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24AF7-803E-0A44-A463-BFBAF1673946}"/>
              </a:ext>
            </a:extLst>
          </p:cNvPr>
          <p:cNvSpPr/>
          <p:nvPr/>
        </p:nvSpPr>
        <p:spPr>
          <a:xfrm>
            <a:off x="405799" y="815134"/>
            <a:ext cx="1141468" cy="667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B0DD8-C3C2-834F-A36B-CDFBEA4A43B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859079" y="3126640"/>
            <a:ext cx="0" cy="45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1B73A3-55D7-A04B-8261-770CEF0F6F59}"/>
              </a:ext>
            </a:extLst>
          </p:cNvPr>
          <p:cNvCxnSpPr>
            <a:cxnSpLocks/>
            <a:stCxn id="13" idx="0"/>
            <a:endCxn id="2" idx="3"/>
          </p:cNvCxnSpPr>
          <p:nvPr/>
        </p:nvCxnSpPr>
        <p:spPr>
          <a:xfrm flipV="1">
            <a:off x="1859079" y="3189714"/>
            <a:ext cx="1749285" cy="39095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972B27-47D4-3B40-9A55-F43FEBA5A3AD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859079" y="3126640"/>
            <a:ext cx="2252864" cy="45402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764298-E05A-9A4B-AC2D-E60999786EF4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flipH="1">
            <a:off x="3608364" y="2135408"/>
            <a:ext cx="158376" cy="36910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BC8B50-6C88-8647-9176-D38218535DD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859079" y="1677061"/>
            <a:ext cx="1123512" cy="84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814BC8-C5D0-1A40-A80D-B17AD1247DCD}"/>
              </a:ext>
            </a:extLst>
          </p:cNvPr>
          <p:cNvCxnSpPr>
            <a:cxnSpLocks/>
            <a:stCxn id="22" idx="0"/>
            <a:endCxn id="2" idx="3"/>
          </p:cNvCxnSpPr>
          <p:nvPr/>
        </p:nvCxnSpPr>
        <p:spPr>
          <a:xfrm flipH="1" flipV="1">
            <a:off x="3608364" y="3189714"/>
            <a:ext cx="503579" cy="39095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B5E61F-92B0-7444-B9B4-E4AED15CFE9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2643228" y="4039013"/>
            <a:ext cx="684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A0869FB-D050-7049-83D7-2AEB87A7D3BE}"/>
              </a:ext>
            </a:extLst>
          </p:cNvPr>
          <p:cNvSpPr/>
          <p:nvPr/>
        </p:nvSpPr>
        <p:spPr>
          <a:xfrm>
            <a:off x="737403" y="1275090"/>
            <a:ext cx="1353777" cy="6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servers, </a:t>
            </a:r>
          </a:p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dags, add params and etc</a:t>
            </a:r>
          </a:p>
        </p:txBody>
      </p:sp>
      <p:sp>
        <p:nvSpPr>
          <p:cNvPr id="33" name="Card 32">
            <a:extLst>
              <a:ext uri="{FF2B5EF4-FFF2-40B4-BE49-F238E27FC236}">
                <a16:creationId xmlns:a16="http://schemas.microsoft.com/office/drawing/2014/main" id="{6E699330-E760-8440-A862-FBA8E763508C}"/>
              </a:ext>
            </a:extLst>
          </p:cNvPr>
          <p:cNvSpPr/>
          <p:nvPr/>
        </p:nvSpPr>
        <p:spPr>
          <a:xfrm>
            <a:off x="943583" y="2517273"/>
            <a:ext cx="1568298" cy="609367"/>
          </a:xfrm>
          <a:prstGeom prst="flowChartPunchedCar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$AIRFLOW_HOME/dags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FF3F94-F6E4-474D-8188-5C07A6A28C88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2B946B6E-3EEC-FD4A-95F5-693C3AD70374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6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3165230" y="1526569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Apache Airflow?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313" y="2188063"/>
            <a:ext cx="767373" cy="7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6532594-87AC-694A-99F4-D4861FD1825D}"/>
              </a:ext>
            </a:extLst>
          </p:cNvPr>
          <p:cNvSpPr txBox="1">
            <a:spLocks/>
          </p:cNvSpPr>
          <p:nvPr/>
        </p:nvSpPr>
        <p:spPr>
          <a:xfrm>
            <a:off x="2213047" y="3547295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highlight>
                  <a:srgbClr val="F5F5F5"/>
                </a:highlight>
              </a:rPr>
              <a:t>It is an workflow manager! </a:t>
            </a:r>
          </a:p>
          <a:p>
            <a:pPr algn="ctr"/>
            <a:r>
              <a:rPr lang="en-US" sz="1800" dirty="0">
                <a:highlight>
                  <a:srgbClr val="F5F5F5"/>
                </a:highlight>
              </a:rPr>
              <a:t>(or orchestrator)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B2C2C2-8491-3A4B-BE6B-48D5153BB05E}"/>
              </a:ext>
            </a:extLst>
          </p:cNvPr>
          <p:cNvCxnSpPr>
            <a:cxnSpLocks/>
          </p:cNvCxnSpPr>
          <p:nvPr/>
        </p:nvCxnSpPr>
        <p:spPr>
          <a:xfrm>
            <a:off x="173736" y="612648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1624FCA-D9B7-EB47-B851-A30086B47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287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EC13D9-0411-3A4C-9DCA-625FB04EF445}"/>
              </a:ext>
            </a:extLst>
          </p:cNvPr>
          <p:cNvCxnSpPr>
            <a:cxnSpLocks/>
          </p:cNvCxnSpPr>
          <p:nvPr/>
        </p:nvCxnSpPr>
        <p:spPr>
          <a:xfrm flipV="1">
            <a:off x="2254298" y="1340008"/>
            <a:ext cx="3137522" cy="2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DAG execution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53CA54-6845-2147-AABF-47D4E891B276}"/>
              </a:ext>
            </a:extLst>
          </p:cNvPr>
          <p:cNvSpPr/>
          <p:nvPr/>
        </p:nvSpPr>
        <p:spPr>
          <a:xfrm>
            <a:off x="686000" y="910340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Scheduler</a:t>
            </a:r>
          </a:p>
        </p:txBody>
      </p:sp>
      <p:sp>
        <p:nvSpPr>
          <p:cNvPr id="14" name="Card 13">
            <a:extLst>
              <a:ext uri="{FF2B5EF4-FFF2-40B4-BE49-F238E27FC236}">
                <a16:creationId xmlns:a16="http://schemas.microsoft.com/office/drawing/2014/main" id="{12BF2319-AB0C-AF46-960F-F71BC5AC7EEC}"/>
              </a:ext>
            </a:extLst>
          </p:cNvPr>
          <p:cNvSpPr/>
          <p:nvPr/>
        </p:nvSpPr>
        <p:spPr>
          <a:xfrm>
            <a:off x="666484" y="3659066"/>
            <a:ext cx="1587814" cy="609367"/>
          </a:xfrm>
          <a:prstGeom prst="flowChartPunchedCar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$AIRFLOW_HOME/dags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1BDFFF-FB95-5A44-A5F7-6CEC0E25D2D8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flipH="1">
            <a:off x="1460391" y="1827035"/>
            <a:ext cx="9758" cy="183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9C3C9E3-6B55-5E42-A638-7F37F9398B88}"/>
              </a:ext>
            </a:extLst>
          </p:cNvPr>
          <p:cNvSpPr/>
          <p:nvPr/>
        </p:nvSpPr>
        <p:spPr>
          <a:xfrm>
            <a:off x="1504301" y="2665891"/>
            <a:ext cx="1519509" cy="38426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Check folder each 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‘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scheduler_heartbeat_sec</a:t>
            </a:r>
            <a:r>
              <a:rPr lang="en-US" sz="1200" dirty="0">
                <a:solidFill>
                  <a:sysClr val="windowText" lastClr="000000"/>
                </a:solidFill>
              </a:rPr>
              <a:t>=‘ sec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 (by default 5 )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D64494A1-1A0A-BE4D-B360-D723E39FD664}"/>
              </a:ext>
            </a:extLst>
          </p:cNvPr>
          <p:cNvSpPr/>
          <p:nvPr/>
        </p:nvSpPr>
        <p:spPr>
          <a:xfrm>
            <a:off x="5391820" y="997407"/>
            <a:ext cx="1190644" cy="685201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DB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6FF6FC-41AA-B845-AF73-B883363446C4}"/>
              </a:ext>
            </a:extLst>
          </p:cNvPr>
          <p:cNvSpPr/>
          <p:nvPr/>
        </p:nvSpPr>
        <p:spPr>
          <a:xfrm>
            <a:off x="3119004" y="1179289"/>
            <a:ext cx="1810213" cy="46997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Get information about </a:t>
            </a:r>
            <a:r>
              <a:rPr lang="en-US" sz="1200" b="1" dirty="0">
                <a:solidFill>
                  <a:sysClr val="windowText" lastClr="000000"/>
                </a:solidFill>
              </a:rPr>
              <a:t>Paused/Unpaused</a:t>
            </a:r>
            <a:r>
              <a:rPr lang="ru-RU" sz="1200" b="1" dirty="0">
                <a:solidFill>
                  <a:sysClr val="windowText" lastClr="000000"/>
                </a:solidFill>
              </a:rPr>
              <a:t> -</a:t>
            </a:r>
            <a:r>
              <a:rPr lang="en-US" sz="1200" b="1" dirty="0">
                <a:solidFill>
                  <a:sysClr val="windowText" lastClr="000000"/>
                </a:solidFill>
              </a:rPr>
              <a:t>&gt; Schedule + params - &gt; Dependencies/Statuses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22076A0-DFF4-8144-A544-F639C48166DF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597BB898-25C6-B546-911E-C8777DA1AA69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56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DAG execution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F90F7360-6161-8447-A0A2-B8B8D6FCC8CC}"/>
              </a:ext>
            </a:extLst>
          </p:cNvPr>
          <p:cNvSpPr/>
          <p:nvPr/>
        </p:nvSpPr>
        <p:spPr>
          <a:xfrm>
            <a:off x="5391820" y="997407"/>
            <a:ext cx="1190644" cy="685201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DB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53CA54-6845-2147-AABF-47D4E891B276}"/>
              </a:ext>
            </a:extLst>
          </p:cNvPr>
          <p:cNvSpPr/>
          <p:nvPr/>
        </p:nvSpPr>
        <p:spPr>
          <a:xfrm>
            <a:off x="686000" y="910340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Scheduler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08B12F-77B6-CE4E-ACF6-775BDC90EDEE}"/>
              </a:ext>
            </a:extLst>
          </p:cNvPr>
          <p:cNvSpPr/>
          <p:nvPr/>
        </p:nvSpPr>
        <p:spPr>
          <a:xfrm>
            <a:off x="6464533" y="3200719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Executor</a:t>
            </a:r>
          </a:p>
        </p:txBody>
      </p:sp>
      <p:sp>
        <p:nvSpPr>
          <p:cNvPr id="14" name="Card 13">
            <a:extLst>
              <a:ext uri="{FF2B5EF4-FFF2-40B4-BE49-F238E27FC236}">
                <a16:creationId xmlns:a16="http://schemas.microsoft.com/office/drawing/2014/main" id="{12BF2319-AB0C-AF46-960F-F71BC5AC7EEC}"/>
              </a:ext>
            </a:extLst>
          </p:cNvPr>
          <p:cNvSpPr/>
          <p:nvPr/>
        </p:nvSpPr>
        <p:spPr>
          <a:xfrm>
            <a:off x="666484" y="3659066"/>
            <a:ext cx="1587814" cy="609367"/>
          </a:xfrm>
          <a:prstGeom prst="flowChartPunchedCar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$AIRFLOW_HOME/dags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1BDFFF-FB95-5A44-A5F7-6CEC0E25D2D8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flipH="1">
            <a:off x="1460391" y="1827035"/>
            <a:ext cx="9758" cy="183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AC24-4941-C74F-AD70-8943FEE9D7B8}"/>
              </a:ext>
            </a:extLst>
          </p:cNvPr>
          <p:cNvSpPr/>
          <p:nvPr/>
        </p:nvSpPr>
        <p:spPr>
          <a:xfrm>
            <a:off x="1561058" y="2816459"/>
            <a:ext cx="1519509" cy="38426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Check folder each 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‘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scheduler_heartbeat_sec</a:t>
            </a:r>
            <a:r>
              <a:rPr lang="en-US" sz="1200" dirty="0">
                <a:solidFill>
                  <a:sysClr val="windowText" lastClr="000000"/>
                </a:solidFill>
              </a:rPr>
              <a:t>=‘ sec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 (by default 5 )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FC7C63-3E7D-9647-8C0F-C69D521E4B7E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2254298" y="1340008"/>
            <a:ext cx="3137522" cy="2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12E8D0-F963-B344-BC4B-A9A4F268D5E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134049" y="1560893"/>
            <a:ext cx="3114633" cy="16398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9427945-CAFD-9144-8C12-C3B9F54A71DD}"/>
              </a:ext>
            </a:extLst>
          </p:cNvPr>
          <p:cNvSpPr/>
          <p:nvPr/>
        </p:nvSpPr>
        <p:spPr>
          <a:xfrm>
            <a:off x="5281455" y="2112276"/>
            <a:ext cx="819820" cy="46997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Task can be run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DC0009-E183-7143-A571-30F74AE30E1B}"/>
              </a:ext>
            </a:extLst>
          </p:cNvPr>
          <p:cNvCxnSpPr>
            <a:cxnSpLocks/>
          </p:cNvCxnSpPr>
          <p:nvPr/>
        </p:nvCxnSpPr>
        <p:spPr>
          <a:xfrm flipH="1" flipV="1">
            <a:off x="2195259" y="1769675"/>
            <a:ext cx="4269274" cy="219407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B6D20BF-66D3-564B-8A0F-04BA0C102FD8}"/>
              </a:ext>
            </a:extLst>
          </p:cNvPr>
          <p:cNvSpPr/>
          <p:nvPr/>
        </p:nvSpPr>
        <p:spPr>
          <a:xfrm>
            <a:off x="3802974" y="3127195"/>
            <a:ext cx="1942659" cy="63854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Get execution status (failed, success, running)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CBBB29-80CF-6941-B8B2-FEABB14D5F74}"/>
              </a:ext>
            </a:extLst>
          </p:cNvPr>
          <p:cNvSpPr/>
          <p:nvPr/>
        </p:nvSpPr>
        <p:spPr>
          <a:xfrm>
            <a:off x="3119004" y="1179289"/>
            <a:ext cx="1810213" cy="46997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Get information about </a:t>
            </a:r>
            <a:r>
              <a:rPr lang="en-US" sz="1200" b="1" dirty="0">
                <a:solidFill>
                  <a:sysClr val="windowText" lastClr="000000"/>
                </a:solidFill>
              </a:rPr>
              <a:t>Paused/Unpaused</a:t>
            </a:r>
            <a:r>
              <a:rPr lang="ru-RU" sz="1200" b="1" dirty="0">
                <a:solidFill>
                  <a:sysClr val="windowText" lastClr="000000"/>
                </a:solidFill>
              </a:rPr>
              <a:t> -</a:t>
            </a:r>
            <a:r>
              <a:rPr lang="en-US" sz="1200" b="1" dirty="0">
                <a:solidFill>
                  <a:sysClr val="windowText" lastClr="000000"/>
                </a:solidFill>
              </a:rPr>
              <a:t>&gt; Schedule + params - &gt; Dependencies/Statuses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CF35D9-4B09-184A-A2B9-A51CE66F7C2A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5667241-8312-4D41-9F85-38BC17C6DD4E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046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 of Apache Airflow components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ED7E8A9D-64C3-E241-B34E-DB590BB3B512}"/>
              </a:ext>
            </a:extLst>
          </p:cNvPr>
          <p:cNvSpPr/>
          <p:nvPr/>
        </p:nvSpPr>
        <p:spPr>
          <a:xfrm>
            <a:off x="3013042" y="2504513"/>
            <a:ext cx="1190644" cy="685201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19CD7-259A-3746-90E3-C8A7E0997AB1}"/>
              </a:ext>
            </a:extLst>
          </p:cNvPr>
          <p:cNvSpPr/>
          <p:nvPr/>
        </p:nvSpPr>
        <p:spPr>
          <a:xfrm>
            <a:off x="4244096" y="807980"/>
            <a:ext cx="1093045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029D8-F194-184A-9B33-85E0B691E6CD}"/>
              </a:ext>
            </a:extLst>
          </p:cNvPr>
          <p:cNvSpPr/>
          <p:nvPr/>
        </p:nvSpPr>
        <p:spPr>
          <a:xfrm>
            <a:off x="4404522" y="1828933"/>
            <a:ext cx="1353777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REST API</a:t>
            </a:r>
            <a:r>
              <a:rPr lang="en-US" sz="1000" dirty="0">
                <a:solidFill>
                  <a:sysClr val="windowText" lastClr="000000"/>
                </a:solidFill>
              </a:rPr>
              <a:t> (experimental since v1.7)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70244-4A4C-184F-8DFA-DFE7E2800590}"/>
              </a:ext>
            </a:extLst>
          </p:cNvPr>
          <p:cNvSpPr/>
          <p:nvPr/>
        </p:nvSpPr>
        <p:spPr>
          <a:xfrm>
            <a:off x="2982591" y="1218713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WebServer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CC52F-F1CE-194D-9B1A-CD45D5CF29F4}"/>
              </a:ext>
            </a:extLst>
          </p:cNvPr>
          <p:cNvSpPr/>
          <p:nvPr/>
        </p:nvSpPr>
        <p:spPr>
          <a:xfrm>
            <a:off x="1074930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Scheduler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B44CA5-A4D6-E547-BDF1-9F8470009219}"/>
              </a:ext>
            </a:extLst>
          </p:cNvPr>
          <p:cNvCxnSpPr>
            <a:cxnSpLocks/>
          </p:cNvCxnSpPr>
          <p:nvPr/>
        </p:nvCxnSpPr>
        <p:spPr>
          <a:xfrm flipV="1">
            <a:off x="6004577" y="1008779"/>
            <a:ext cx="0" cy="3223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B0826-C744-6345-AD98-B905540A4D99}"/>
              </a:ext>
            </a:extLst>
          </p:cNvPr>
          <p:cNvSpPr/>
          <p:nvPr/>
        </p:nvSpPr>
        <p:spPr>
          <a:xfrm>
            <a:off x="6302253" y="1530186"/>
            <a:ext cx="1568298" cy="9166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AFC777-0E02-DD44-B97D-5AA8864F7E26}"/>
              </a:ext>
            </a:extLst>
          </p:cNvPr>
          <p:cNvSpPr/>
          <p:nvPr/>
        </p:nvSpPr>
        <p:spPr>
          <a:xfrm>
            <a:off x="6302253" y="3211578"/>
            <a:ext cx="1568298" cy="9166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1AB293-925C-4C46-9689-1630250D1EF9}"/>
              </a:ext>
            </a:extLst>
          </p:cNvPr>
          <p:cNvSpPr/>
          <p:nvPr/>
        </p:nvSpPr>
        <p:spPr>
          <a:xfrm>
            <a:off x="6302253" y="907977"/>
            <a:ext cx="2768085" cy="38426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you work with CeleryExecutor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52469D-0580-E245-B860-D4115BB5B0D2}"/>
              </a:ext>
            </a:extLst>
          </p:cNvPr>
          <p:cNvSpPr/>
          <p:nvPr/>
        </p:nvSpPr>
        <p:spPr>
          <a:xfrm>
            <a:off x="2461332" y="841285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FFEE9B-A2C4-6E40-B28C-63199FD0952A}"/>
              </a:ext>
            </a:extLst>
          </p:cNvPr>
          <p:cNvSpPr/>
          <p:nvPr/>
        </p:nvSpPr>
        <p:spPr>
          <a:xfrm>
            <a:off x="416343" y="3536840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Decide what to run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201D6E-B4AA-CB44-9DC5-D632ECA73BEF}"/>
              </a:ext>
            </a:extLst>
          </p:cNvPr>
          <p:cNvSpPr/>
          <p:nvPr/>
        </p:nvSpPr>
        <p:spPr>
          <a:xfrm>
            <a:off x="7536704" y="1468202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Celery Worker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22544C-F1A9-1645-808D-D21C2E2F5490}"/>
              </a:ext>
            </a:extLst>
          </p:cNvPr>
          <p:cNvSpPr/>
          <p:nvPr/>
        </p:nvSpPr>
        <p:spPr>
          <a:xfrm>
            <a:off x="7228936" y="2857125"/>
            <a:ext cx="1568295" cy="761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 for CeleryWorkers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0F691A-1F2B-8642-A823-4719D7FC18DF}"/>
              </a:ext>
            </a:extLst>
          </p:cNvPr>
          <p:cNvSpPr/>
          <p:nvPr/>
        </p:nvSpPr>
        <p:spPr>
          <a:xfrm>
            <a:off x="3327794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Executor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F009BB-B2A0-D44B-869B-C001B8B51988}"/>
              </a:ext>
            </a:extLst>
          </p:cNvPr>
          <p:cNvSpPr/>
          <p:nvPr/>
        </p:nvSpPr>
        <p:spPr>
          <a:xfrm>
            <a:off x="4275397" y="3203237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tasks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24AF7-803E-0A44-A463-BFBAF1673946}"/>
              </a:ext>
            </a:extLst>
          </p:cNvPr>
          <p:cNvSpPr/>
          <p:nvPr/>
        </p:nvSpPr>
        <p:spPr>
          <a:xfrm>
            <a:off x="405799" y="815134"/>
            <a:ext cx="1141468" cy="667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B0DD8-C3C2-834F-A36B-CDFBEA4A43B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859079" y="3126640"/>
            <a:ext cx="0" cy="45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1B73A3-55D7-A04B-8261-770CEF0F6F59}"/>
              </a:ext>
            </a:extLst>
          </p:cNvPr>
          <p:cNvCxnSpPr>
            <a:cxnSpLocks/>
            <a:stCxn id="13" idx="0"/>
            <a:endCxn id="2" idx="3"/>
          </p:cNvCxnSpPr>
          <p:nvPr/>
        </p:nvCxnSpPr>
        <p:spPr>
          <a:xfrm flipV="1">
            <a:off x="1859079" y="3189714"/>
            <a:ext cx="1749285" cy="39095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972B27-47D4-3B40-9A55-F43FEBA5A3AD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859079" y="3126640"/>
            <a:ext cx="2252864" cy="45402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764298-E05A-9A4B-AC2D-E60999786EF4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flipH="1">
            <a:off x="3608364" y="2135408"/>
            <a:ext cx="158376" cy="36910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BC8B50-6C88-8647-9176-D38218535DD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859079" y="1677061"/>
            <a:ext cx="1123512" cy="84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814BC8-C5D0-1A40-A80D-B17AD1247DCD}"/>
              </a:ext>
            </a:extLst>
          </p:cNvPr>
          <p:cNvCxnSpPr>
            <a:cxnSpLocks/>
            <a:stCxn id="22" idx="0"/>
            <a:endCxn id="2" idx="3"/>
          </p:cNvCxnSpPr>
          <p:nvPr/>
        </p:nvCxnSpPr>
        <p:spPr>
          <a:xfrm flipH="1" flipV="1">
            <a:off x="3608364" y="3189714"/>
            <a:ext cx="503579" cy="39095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B5E61F-92B0-7444-B9B4-E4AED15CFE9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2643228" y="4039013"/>
            <a:ext cx="684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A0869FB-D050-7049-83D7-2AEB87A7D3BE}"/>
              </a:ext>
            </a:extLst>
          </p:cNvPr>
          <p:cNvSpPr/>
          <p:nvPr/>
        </p:nvSpPr>
        <p:spPr>
          <a:xfrm>
            <a:off x="737403" y="1275090"/>
            <a:ext cx="1353777" cy="6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servers, </a:t>
            </a:r>
          </a:p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dags, add params and etc</a:t>
            </a:r>
          </a:p>
        </p:txBody>
      </p:sp>
      <p:sp>
        <p:nvSpPr>
          <p:cNvPr id="34" name="Card 33">
            <a:extLst>
              <a:ext uri="{FF2B5EF4-FFF2-40B4-BE49-F238E27FC236}">
                <a16:creationId xmlns:a16="http://schemas.microsoft.com/office/drawing/2014/main" id="{5617124C-9953-4C4C-B123-0D4D82152DD7}"/>
              </a:ext>
            </a:extLst>
          </p:cNvPr>
          <p:cNvSpPr/>
          <p:nvPr/>
        </p:nvSpPr>
        <p:spPr>
          <a:xfrm>
            <a:off x="943583" y="2517273"/>
            <a:ext cx="1568298" cy="609367"/>
          </a:xfrm>
          <a:prstGeom prst="flowChartPunchedCar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$AIRFLOW_HOME/dags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7CF467-DF9F-A244-8B2A-0376DA912B5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A966AA05-39C0-6542-9DD5-9D7623FCDF3E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253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 of Apache Airflow components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ED7E8A9D-64C3-E241-B34E-DB590BB3B512}"/>
              </a:ext>
            </a:extLst>
          </p:cNvPr>
          <p:cNvSpPr/>
          <p:nvPr/>
        </p:nvSpPr>
        <p:spPr>
          <a:xfrm>
            <a:off x="3013042" y="2504513"/>
            <a:ext cx="1190644" cy="685201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19CD7-259A-3746-90E3-C8A7E0997AB1}"/>
              </a:ext>
            </a:extLst>
          </p:cNvPr>
          <p:cNvSpPr/>
          <p:nvPr/>
        </p:nvSpPr>
        <p:spPr>
          <a:xfrm>
            <a:off x="4244096" y="807980"/>
            <a:ext cx="1093045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029D8-F194-184A-9B33-85E0B691E6CD}"/>
              </a:ext>
            </a:extLst>
          </p:cNvPr>
          <p:cNvSpPr/>
          <p:nvPr/>
        </p:nvSpPr>
        <p:spPr>
          <a:xfrm>
            <a:off x="4404522" y="1828933"/>
            <a:ext cx="1353777" cy="638902"/>
          </a:xfrm>
          <a:prstGeom prst="rect">
            <a:avLst/>
          </a:prstGeom>
          <a:solidFill>
            <a:srgbClr val="F6F6F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REST API</a:t>
            </a:r>
            <a:r>
              <a:rPr lang="en-US" sz="1000" dirty="0">
                <a:solidFill>
                  <a:sysClr val="windowText" lastClr="000000"/>
                </a:solidFill>
              </a:rPr>
              <a:t> (experimental since v1.7)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70244-4A4C-184F-8DFA-DFE7E2800590}"/>
              </a:ext>
            </a:extLst>
          </p:cNvPr>
          <p:cNvSpPr/>
          <p:nvPr/>
        </p:nvSpPr>
        <p:spPr>
          <a:xfrm>
            <a:off x="2982591" y="1218713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WebServer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(Flask + Gunicorn)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CC52F-F1CE-194D-9B1A-CD45D5CF29F4}"/>
              </a:ext>
            </a:extLst>
          </p:cNvPr>
          <p:cNvSpPr/>
          <p:nvPr/>
        </p:nvSpPr>
        <p:spPr>
          <a:xfrm>
            <a:off x="1074930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Scheduler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B44CA5-A4D6-E547-BDF1-9F8470009219}"/>
              </a:ext>
            </a:extLst>
          </p:cNvPr>
          <p:cNvCxnSpPr>
            <a:cxnSpLocks/>
          </p:cNvCxnSpPr>
          <p:nvPr/>
        </p:nvCxnSpPr>
        <p:spPr>
          <a:xfrm flipV="1">
            <a:off x="6004577" y="1008779"/>
            <a:ext cx="0" cy="3223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B0826-C744-6345-AD98-B905540A4D99}"/>
              </a:ext>
            </a:extLst>
          </p:cNvPr>
          <p:cNvSpPr/>
          <p:nvPr/>
        </p:nvSpPr>
        <p:spPr>
          <a:xfrm>
            <a:off x="6302253" y="1530186"/>
            <a:ext cx="1568298" cy="9166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AFC777-0E02-DD44-B97D-5AA8864F7E26}"/>
              </a:ext>
            </a:extLst>
          </p:cNvPr>
          <p:cNvSpPr/>
          <p:nvPr/>
        </p:nvSpPr>
        <p:spPr>
          <a:xfrm>
            <a:off x="6302253" y="3211578"/>
            <a:ext cx="1568298" cy="9166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1AB293-925C-4C46-9689-1630250D1EF9}"/>
              </a:ext>
            </a:extLst>
          </p:cNvPr>
          <p:cNvSpPr/>
          <p:nvPr/>
        </p:nvSpPr>
        <p:spPr>
          <a:xfrm>
            <a:off x="6302253" y="907977"/>
            <a:ext cx="2768085" cy="38426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you work with CeleryExecutor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52469D-0580-E245-B860-D4115BB5B0D2}"/>
              </a:ext>
            </a:extLst>
          </p:cNvPr>
          <p:cNvSpPr/>
          <p:nvPr/>
        </p:nvSpPr>
        <p:spPr>
          <a:xfrm>
            <a:off x="2461332" y="841285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FFEE9B-A2C4-6E40-B28C-63199FD0952A}"/>
              </a:ext>
            </a:extLst>
          </p:cNvPr>
          <p:cNvSpPr/>
          <p:nvPr/>
        </p:nvSpPr>
        <p:spPr>
          <a:xfrm>
            <a:off x="416343" y="3536840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Decide what to run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201D6E-B4AA-CB44-9DC5-D632ECA73BEF}"/>
              </a:ext>
            </a:extLst>
          </p:cNvPr>
          <p:cNvSpPr/>
          <p:nvPr/>
        </p:nvSpPr>
        <p:spPr>
          <a:xfrm>
            <a:off x="7536704" y="1468202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Celery Worker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22544C-F1A9-1645-808D-D21C2E2F5490}"/>
              </a:ext>
            </a:extLst>
          </p:cNvPr>
          <p:cNvSpPr/>
          <p:nvPr/>
        </p:nvSpPr>
        <p:spPr>
          <a:xfrm>
            <a:off x="7228936" y="2857125"/>
            <a:ext cx="1568295" cy="761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 for CeleryWorkers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0F691A-1F2B-8642-A823-4719D7FC18DF}"/>
              </a:ext>
            </a:extLst>
          </p:cNvPr>
          <p:cNvSpPr/>
          <p:nvPr/>
        </p:nvSpPr>
        <p:spPr>
          <a:xfrm>
            <a:off x="3327794" y="3580665"/>
            <a:ext cx="1568298" cy="916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Executor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F009BB-B2A0-D44B-869B-C001B8B51988}"/>
              </a:ext>
            </a:extLst>
          </p:cNvPr>
          <p:cNvSpPr/>
          <p:nvPr/>
        </p:nvSpPr>
        <p:spPr>
          <a:xfrm>
            <a:off x="4275397" y="3203237"/>
            <a:ext cx="1042517" cy="66720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tasks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24AF7-803E-0A44-A463-BFBAF1673946}"/>
              </a:ext>
            </a:extLst>
          </p:cNvPr>
          <p:cNvSpPr/>
          <p:nvPr/>
        </p:nvSpPr>
        <p:spPr>
          <a:xfrm>
            <a:off x="405799" y="815134"/>
            <a:ext cx="1141468" cy="667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</a:t>
            </a:r>
          </a:p>
        </p:txBody>
      </p:sp>
      <p:sp>
        <p:nvSpPr>
          <p:cNvPr id="25" name="Card 24">
            <a:extLst>
              <a:ext uri="{FF2B5EF4-FFF2-40B4-BE49-F238E27FC236}">
                <a16:creationId xmlns:a16="http://schemas.microsoft.com/office/drawing/2014/main" id="{D8535506-4F4F-584D-BF73-94C9EBF31752}"/>
              </a:ext>
            </a:extLst>
          </p:cNvPr>
          <p:cNvSpPr/>
          <p:nvPr/>
        </p:nvSpPr>
        <p:spPr>
          <a:xfrm>
            <a:off x="1133971" y="2517273"/>
            <a:ext cx="1450216" cy="609367"/>
          </a:xfrm>
          <a:prstGeom prst="flowChartPunchedCar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.../dags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B0DD8-C3C2-834F-A36B-CDFBEA4A43BC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V="1">
            <a:off x="1859079" y="3126640"/>
            <a:ext cx="0" cy="45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1B73A3-55D7-A04B-8261-770CEF0F6F59}"/>
              </a:ext>
            </a:extLst>
          </p:cNvPr>
          <p:cNvCxnSpPr>
            <a:cxnSpLocks/>
            <a:stCxn id="13" idx="0"/>
            <a:endCxn id="2" idx="3"/>
          </p:cNvCxnSpPr>
          <p:nvPr/>
        </p:nvCxnSpPr>
        <p:spPr>
          <a:xfrm flipV="1">
            <a:off x="1859079" y="3189714"/>
            <a:ext cx="1749285" cy="39095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972B27-47D4-3B40-9A55-F43FEBA5A3AD}"/>
              </a:ext>
            </a:extLst>
          </p:cNvPr>
          <p:cNvCxnSpPr>
            <a:cxnSpLocks/>
            <a:stCxn id="22" idx="0"/>
            <a:endCxn id="25" idx="2"/>
          </p:cNvCxnSpPr>
          <p:nvPr/>
        </p:nvCxnSpPr>
        <p:spPr>
          <a:xfrm flipH="1" flipV="1">
            <a:off x="1859079" y="3126640"/>
            <a:ext cx="2252864" cy="45402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764298-E05A-9A4B-AC2D-E60999786EF4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flipH="1">
            <a:off x="3608364" y="2135408"/>
            <a:ext cx="158376" cy="36910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BC8B50-6C88-8647-9176-D38218535DDC}"/>
              </a:ext>
            </a:extLst>
          </p:cNvPr>
          <p:cNvCxnSpPr>
            <a:cxnSpLocks/>
            <a:stCxn id="8" idx="1"/>
            <a:endCxn id="25" idx="0"/>
          </p:cNvCxnSpPr>
          <p:nvPr/>
        </p:nvCxnSpPr>
        <p:spPr>
          <a:xfrm flipH="1">
            <a:off x="1859079" y="1677061"/>
            <a:ext cx="1123512" cy="84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814BC8-C5D0-1A40-A80D-B17AD1247DCD}"/>
              </a:ext>
            </a:extLst>
          </p:cNvPr>
          <p:cNvCxnSpPr>
            <a:cxnSpLocks/>
            <a:stCxn id="22" idx="0"/>
            <a:endCxn id="2" idx="3"/>
          </p:cNvCxnSpPr>
          <p:nvPr/>
        </p:nvCxnSpPr>
        <p:spPr>
          <a:xfrm flipH="1" flipV="1">
            <a:off x="3608364" y="3189714"/>
            <a:ext cx="503579" cy="39095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B5E61F-92B0-7444-B9B4-E4AED15CFE9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2643228" y="4039013"/>
            <a:ext cx="684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A0869FB-D050-7049-83D7-2AEB87A7D3BE}"/>
              </a:ext>
            </a:extLst>
          </p:cNvPr>
          <p:cNvSpPr/>
          <p:nvPr/>
        </p:nvSpPr>
        <p:spPr>
          <a:xfrm>
            <a:off x="737403" y="1275090"/>
            <a:ext cx="1353777" cy="6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servers, </a:t>
            </a:r>
          </a:p>
          <a:p>
            <a:pPr algn="ctr"/>
            <a:r>
              <a:rPr lang="en-US" sz="1200" i="1" dirty="0">
                <a:solidFill>
                  <a:schemeClr val="bg2">
                    <a:lumMod val="10000"/>
                  </a:schemeClr>
                </a:solidFill>
              </a:rPr>
              <a:t>run dags, add params and etc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290189-C927-764A-BA01-5634C3CCCC85}"/>
              </a:ext>
            </a:extLst>
          </p:cNvPr>
          <p:cNvSpPr/>
          <p:nvPr/>
        </p:nvSpPr>
        <p:spPr>
          <a:xfrm>
            <a:off x="3168898" y="2158997"/>
            <a:ext cx="10776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SQLAlchemy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5458E4-39B8-154D-A023-33792FA03C4D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80E0DE0-293F-044B-B3C3-1DE4A396C5DD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4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Start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00FD7-01CF-2048-BE88-06338B41CEB5}"/>
              </a:ext>
            </a:extLst>
          </p:cNvPr>
          <p:cNvSpPr/>
          <p:nvPr/>
        </p:nvSpPr>
        <p:spPr>
          <a:xfrm>
            <a:off x="186849" y="919397"/>
            <a:ext cx="45020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https://airflow.apache.org/docs/stable/start.html#quick-start</a:t>
            </a:r>
            <a:r>
              <a:rPr lang="en-US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D47144-DB04-E54D-93E7-6AD2232CAC80}"/>
              </a:ext>
            </a:extLst>
          </p:cNvPr>
          <p:cNvSpPr/>
          <p:nvPr/>
        </p:nvSpPr>
        <p:spPr>
          <a:xfrm>
            <a:off x="186849" y="1375107"/>
            <a:ext cx="4572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# install from pypi using pip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pip install apache-airflow 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# initialize the database (create all needed tables)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airflow initdb 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# start the web server, default port is 8080</a:t>
            </a:r>
            <a:r>
              <a:rPr lang="en-US" dirty="0"/>
              <a:t> </a:t>
            </a:r>
          </a:p>
          <a:p>
            <a:r>
              <a:rPr lang="en-US" dirty="0"/>
              <a:t>airflow webserver -p </a:t>
            </a:r>
            <a:r>
              <a:rPr lang="en-US" dirty="0">
                <a:solidFill>
                  <a:srgbClr val="707070"/>
                </a:solidFill>
              </a:rPr>
              <a:t>8080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# start the scheduler</a:t>
            </a:r>
            <a:r>
              <a:rPr lang="en-US" dirty="0"/>
              <a:t> </a:t>
            </a:r>
          </a:p>
          <a:p>
            <a:r>
              <a:rPr lang="en-US" dirty="0"/>
              <a:t>airflow scheduler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BD63C-3644-5C40-BDB3-E1672633778A}"/>
              </a:ext>
            </a:extLst>
          </p:cNvPr>
          <p:cNvSpPr/>
          <p:nvPr/>
        </p:nvSpPr>
        <p:spPr>
          <a:xfrm>
            <a:off x="5509550" y="2250784"/>
            <a:ext cx="2986268" cy="13388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roboto mono"/>
              </a:rPr>
              <a:t># airflow needs a home, ~/airflow is the default,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  <a:latin typeface="roboto mono"/>
              </a:rPr>
              <a:t># but you can lay foundation somewhere else if you prefer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  <a:latin typeface="roboto mono"/>
              </a:rPr>
              <a:t># (optional)</a:t>
            </a:r>
            <a:r>
              <a:rPr lang="en-US" dirty="0"/>
              <a:t> </a:t>
            </a:r>
          </a:p>
          <a:p>
            <a:endParaRPr lang="en-US" dirty="0">
              <a:solidFill>
                <a:srgbClr val="707070"/>
              </a:solidFill>
              <a:latin typeface="roboto mono"/>
            </a:endParaRPr>
          </a:p>
          <a:p>
            <a:r>
              <a:rPr lang="en-US" dirty="0">
                <a:solidFill>
                  <a:srgbClr val="707070"/>
                </a:solidFill>
                <a:latin typeface="roboto mono"/>
              </a:rPr>
              <a:t>export</a:t>
            </a:r>
            <a:r>
              <a:rPr lang="en-US" dirty="0"/>
              <a:t> </a:t>
            </a:r>
            <a:r>
              <a:rPr lang="en-US" dirty="0">
                <a:solidFill>
                  <a:srgbClr val="707070"/>
                </a:solidFill>
                <a:latin typeface="roboto mono"/>
              </a:rPr>
              <a:t>AIRFLOW_HOME=</a:t>
            </a:r>
            <a:r>
              <a:rPr lang="en-US" dirty="0"/>
              <a:t>~/airflow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E0ECD1-8A08-A54F-BCA5-EA8F543FFF62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F5C517D-2075-4F44-8D11-27EAEFF38517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459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9F633-A707-514D-BD89-75FFBDA8D4E8}"/>
              </a:ext>
            </a:extLst>
          </p:cNvPr>
          <p:cNvSpPr/>
          <p:nvPr/>
        </p:nvSpPr>
        <p:spPr>
          <a:xfrm>
            <a:off x="317143" y="1135399"/>
            <a:ext cx="4930815" cy="2580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In </a:t>
            </a:r>
            <a:r>
              <a:rPr lang="en-US" b="1" dirty="0">
                <a:solidFill>
                  <a:sysClr val="windowText" lastClr="000000"/>
                </a:solidFill>
              </a:rPr>
              <a:t>November 2020 </a:t>
            </a:r>
            <a:r>
              <a:rPr lang="en-US" dirty="0">
                <a:solidFill>
                  <a:sysClr val="windowText" lastClr="000000"/>
                </a:solidFill>
              </a:rPr>
              <a:t>after install apache-airflow==1.10.12 if you will try to run ‘</a:t>
            </a:r>
            <a:r>
              <a:rPr lang="en-US" b="1" dirty="0">
                <a:solidFill>
                  <a:sysClr val="windowText" lastClr="000000"/>
                </a:solidFill>
              </a:rPr>
              <a:t>airflow initdb</a:t>
            </a:r>
            <a:r>
              <a:rPr lang="en-US" dirty="0">
                <a:solidFill>
                  <a:sysClr val="windowText" lastClr="000000"/>
                </a:solidFill>
              </a:rPr>
              <a:t>’ you will get an error:  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  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  from attr import fields, resolve_types</a:t>
            </a:r>
          </a:p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ImportError: cannot import name 'resolve_types' from 'attr’</a:t>
            </a:r>
          </a:p>
          <a:p>
            <a:endParaRPr lang="en-US" i="1" dirty="0">
              <a:solidFill>
                <a:sysClr val="windowText" lastClr="000000"/>
              </a:solidFill>
            </a:endParaRPr>
          </a:p>
          <a:p>
            <a:endParaRPr lang="en-US" i="1" dirty="0">
              <a:solidFill>
                <a:sysClr val="windowText" lastClr="000000"/>
              </a:solidFill>
            </a:endParaRPr>
          </a:p>
          <a:p>
            <a:endParaRPr lang="en-US" i="1" dirty="0">
              <a:solidFill>
                <a:sysClr val="windowText" lastClr="000000"/>
              </a:solidFill>
            </a:endParaRPr>
          </a:p>
          <a:p>
            <a:r>
              <a:rPr lang="en-US" dirty="0">
                <a:solidFill>
                  <a:sysClr val="windowText" lastClr="000000"/>
                </a:solidFill>
              </a:rPr>
              <a:t>To solve it you need install </a:t>
            </a:r>
            <a:r>
              <a:rPr lang="en-US" dirty="0">
                <a:solidFill>
                  <a:schemeClr val="tx1"/>
                </a:solidFill>
              </a:rPr>
              <a:t>cattrs==1.1.0: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$ pip install cattrs==1.1.0</a:t>
            </a:r>
          </a:p>
          <a:p>
            <a:br>
              <a:rPr lang="en-US" i="1" dirty="0">
                <a:solidFill>
                  <a:schemeClr val="tx1"/>
                </a:solidFill>
              </a:rPr>
            </a:b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ACFA25-002E-1442-A8FD-A6E9FCE108E9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8F660F7-106D-414C-B882-1D6521B8E14E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25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DAG examples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9F633-A707-514D-BD89-75FFBDA8D4E8}"/>
              </a:ext>
            </a:extLst>
          </p:cNvPr>
          <p:cNvSpPr/>
          <p:nvPr/>
        </p:nvSpPr>
        <p:spPr>
          <a:xfrm>
            <a:off x="317143" y="1135400"/>
            <a:ext cx="4930815" cy="600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Set in config option “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load_examples = False</a:t>
            </a:r>
            <a:r>
              <a:rPr lang="en-US" dirty="0">
                <a:solidFill>
                  <a:schemeClr val="tx1"/>
                </a:solidFill>
              </a:rPr>
              <a:t>“ before </a:t>
            </a:r>
            <a:r>
              <a:rPr lang="en-US" b="1" dirty="0">
                <a:solidFill>
                  <a:schemeClr val="tx1"/>
                </a:solidFill>
              </a:rPr>
              <a:t>airflow initdb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2BDE5-D175-514D-B5FC-84772EA09987}"/>
              </a:ext>
            </a:extLst>
          </p:cNvPr>
          <p:cNvSpPr/>
          <p:nvPr/>
        </p:nvSpPr>
        <p:spPr>
          <a:xfrm>
            <a:off x="360364" y="2688572"/>
            <a:ext cx="4930815" cy="600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Set in config option “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load_examples = False</a:t>
            </a:r>
            <a:r>
              <a:rPr lang="en-US" dirty="0">
                <a:solidFill>
                  <a:schemeClr val="tx1"/>
                </a:solidFill>
              </a:rPr>
              <a:t>“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Run</a:t>
            </a:r>
            <a:r>
              <a:rPr lang="en-US" b="1" dirty="0">
                <a:solidFill>
                  <a:schemeClr val="tx1"/>
                </a:solidFill>
              </a:rPr>
              <a:t>  “airflow resetdb”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A8867-98C4-DA42-B6D8-EF0D7751319B}"/>
              </a:ext>
            </a:extLst>
          </p:cNvPr>
          <p:cNvSpPr/>
          <p:nvPr/>
        </p:nvSpPr>
        <p:spPr>
          <a:xfrm>
            <a:off x="174735" y="2273019"/>
            <a:ext cx="50790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If you already did ‘airflow initdb’ and want to remove example DAGs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AD4CA6-07EA-4046-BDDA-7E750A0B3582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1618DC7-CF42-DF40-996B-8A9E9951D277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70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9D00ED-570E-194B-B9BE-A34203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Airflow by default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2BDE5-D175-514D-B5FC-84772EA09987}"/>
              </a:ext>
            </a:extLst>
          </p:cNvPr>
          <p:cNvSpPr/>
          <p:nvPr/>
        </p:nvSpPr>
        <p:spPr>
          <a:xfrm>
            <a:off x="286681" y="986215"/>
            <a:ext cx="7070753" cy="841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executor = SequentialExecutor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sql_alchemy_conn = sqlite:////Users/iuliia_volkova2/airflow/airflow.db –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only 1 connection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7637DE-F8F6-F748-9993-50845864CEBC}"/>
              </a:ext>
            </a:extLst>
          </p:cNvPr>
          <p:cNvSpPr/>
          <p:nvPr/>
        </p:nvSpPr>
        <p:spPr>
          <a:xfrm>
            <a:off x="186849" y="4320969"/>
            <a:ext cx="707075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https://airflow.apache.org/docs/apache-airflow/stable/installation.html#extra-packages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BB853-A23C-9148-A320-E099578B7876}"/>
              </a:ext>
            </a:extLst>
          </p:cNvPr>
          <p:cNvSpPr/>
          <p:nvPr/>
        </p:nvSpPr>
        <p:spPr>
          <a:xfrm>
            <a:off x="186849" y="3632644"/>
            <a:ext cx="6158177" cy="841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Extra packages in Installation: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73B8FB-CB4C-2947-BAF7-0EFD6EAA4658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22BCE8-DA42-F149-BEFB-75E9D6AE402B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9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5" y="228600"/>
            <a:ext cx="3005406" cy="301752"/>
          </a:xfrm>
        </p:spPr>
        <p:txBody>
          <a:bodyPr/>
          <a:lstStyle/>
          <a:p>
            <a:r>
              <a:rPr lang="en-US" dirty="0"/>
              <a:t>Let’s define our first DAG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0504C9-2032-A54D-A275-FF94C5905E98}"/>
              </a:ext>
            </a:extLst>
          </p:cNvPr>
          <p:cNvSpPr txBox="1">
            <a:spLocks/>
          </p:cNvSpPr>
          <p:nvPr/>
        </p:nvSpPr>
        <p:spPr>
          <a:xfrm>
            <a:off x="1119666" y="3527886"/>
            <a:ext cx="5558926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highlight>
                  <a:srgbClr val="F5F5F5"/>
                </a:highlight>
              </a:rPr>
              <a:t>Create a </a:t>
            </a:r>
            <a:r>
              <a:rPr lang="en-US" sz="1400" b="1" dirty="0">
                <a:highlight>
                  <a:srgbClr val="F5F5F5"/>
                </a:highlight>
              </a:rPr>
              <a:t>DAGFile</a:t>
            </a:r>
            <a:r>
              <a:rPr lang="en-US" sz="1400" dirty="0">
                <a:highlight>
                  <a:srgbClr val="F5F5F5"/>
                </a:highlight>
              </a:rPr>
              <a:t> in </a:t>
            </a:r>
            <a:r>
              <a:rPr lang="en-US" sz="1400" b="1" dirty="0">
                <a:highlight>
                  <a:srgbClr val="F5F5F5"/>
                </a:highlight>
              </a:rPr>
              <a:t>$AIRFLOW_HOME/dags </a:t>
            </a:r>
            <a:r>
              <a:rPr lang="en-US" sz="1400" dirty="0">
                <a:highlight>
                  <a:srgbClr val="F5F5F5"/>
                </a:highlight>
              </a:rPr>
              <a:t>directory</a:t>
            </a:r>
          </a:p>
          <a:p>
            <a:endParaRPr lang="en-US" sz="1400" dirty="0">
              <a:highlight>
                <a:srgbClr val="F5F5F5"/>
              </a:highlight>
            </a:endParaRPr>
          </a:p>
          <a:p>
            <a:r>
              <a:rPr lang="en-US" sz="1400" b="1" dirty="0">
                <a:highlight>
                  <a:srgbClr val="F5F5F5"/>
                </a:highlight>
              </a:rPr>
              <a:t>DAGFile – </a:t>
            </a:r>
            <a:r>
              <a:rPr lang="en-US" sz="1400" dirty="0">
                <a:highlight>
                  <a:srgbClr val="F5F5F5"/>
                </a:highlight>
              </a:rPr>
              <a:t>file with</a:t>
            </a:r>
            <a:r>
              <a:rPr lang="en-US" sz="1400" b="1" dirty="0">
                <a:highlight>
                  <a:srgbClr val="F5F5F5"/>
                </a:highlight>
              </a:rPr>
              <a:t> .py </a:t>
            </a:r>
            <a:r>
              <a:rPr lang="en-US" sz="1400" dirty="0">
                <a:highlight>
                  <a:srgbClr val="F5F5F5"/>
                </a:highlight>
              </a:rPr>
              <a:t>that contains words </a:t>
            </a:r>
            <a:r>
              <a:rPr lang="en-US" sz="1400" b="1" dirty="0">
                <a:highlight>
                  <a:srgbClr val="F5F5F5"/>
                </a:highlight>
              </a:rPr>
              <a:t>‘airflow’ </a:t>
            </a:r>
            <a:r>
              <a:rPr lang="en-US" sz="1400" dirty="0">
                <a:highlight>
                  <a:srgbClr val="F5F5F5"/>
                </a:highlight>
              </a:rPr>
              <a:t>and </a:t>
            </a:r>
            <a:r>
              <a:rPr lang="en-US" sz="1400" b="1" dirty="0">
                <a:highlight>
                  <a:srgbClr val="F5F5F5"/>
                </a:highlight>
              </a:rPr>
              <a:t>‘DAG’</a:t>
            </a:r>
          </a:p>
          <a:p>
            <a:endParaRPr lang="en-US" sz="1400" b="1" dirty="0">
              <a:highlight>
                <a:srgbClr val="F5F5F5"/>
              </a:highlight>
            </a:endParaRPr>
          </a:p>
          <a:p>
            <a:r>
              <a:rPr lang="en-US" sz="1400" dirty="0">
                <a:highlight>
                  <a:srgbClr val="F5F5F5"/>
                </a:highlight>
              </a:rPr>
              <a:t>If you don’t want Apache Airflow to parse your files:</a:t>
            </a:r>
          </a:p>
          <a:p>
            <a:r>
              <a:rPr lang="en-US" sz="1400" dirty="0">
                <a:highlight>
                  <a:srgbClr val="F5F5F5"/>
                </a:highlight>
              </a:rPr>
              <a:t>add it to</a:t>
            </a:r>
            <a:r>
              <a:rPr lang="en-US" sz="1400" b="1" dirty="0">
                <a:highlight>
                  <a:srgbClr val="F5F5F5"/>
                </a:highlight>
              </a:rPr>
              <a:t> .airflowignore </a:t>
            </a:r>
            <a:r>
              <a:rPr lang="en-US" sz="1400" dirty="0">
                <a:highlight>
                  <a:srgbClr val="F5F5F5"/>
                </a:highlight>
              </a:rPr>
              <a:t>in DAGs folder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884357-26F3-5B4B-89D5-3C7897A12F16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E51D49-7B06-0346-97AB-CDC383BF2059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94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5" y="228600"/>
            <a:ext cx="3005406" cy="301752"/>
          </a:xfrm>
        </p:spPr>
        <p:txBody>
          <a:bodyPr/>
          <a:lstStyle/>
          <a:p>
            <a:r>
              <a:rPr lang="en-US" dirty="0"/>
              <a:t>Let’s define our first DAG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16D6AD-8671-CD43-85E5-DB683C96FEAC}"/>
              </a:ext>
            </a:extLst>
          </p:cNvPr>
          <p:cNvSpPr/>
          <p:nvPr/>
        </p:nvSpPr>
        <p:spPr>
          <a:xfrm>
            <a:off x="1859573" y="1088692"/>
            <a:ext cx="5459133" cy="2192908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datetime import datetime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 import DAG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airflow.operators.dummy_operator import DummyOperator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with DAG(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dag_id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"consume_new_data_from_pos"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,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start_date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=datetime(2020, 12, 1),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schedule_interval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=None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) as dag:</a:t>
            </a:r>
          </a:p>
          <a:p>
            <a:endParaRPr lang="en-US" sz="105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</a:t>
            </a:r>
            <a:endParaRPr lang="en-US" sz="10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0504C9-2032-A54D-A275-FF94C5905E98}"/>
              </a:ext>
            </a:extLst>
          </p:cNvPr>
          <p:cNvSpPr txBox="1">
            <a:spLocks/>
          </p:cNvSpPr>
          <p:nvPr/>
        </p:nvSpPr>
        <p:spPr>
          <a:xfrm>
            <a:off x="1119666" y="3678357"/>
            <a:ext cx="4841998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dag_id </a:t>
            </a:r>
            <a:r>
              <a:rPr lang="en-US" sz="1400" dirty="0">
                <a:highlight>
                  <a:srgbClr val="F5F5F5"/>
                </a:highlight>
              </a:rPr>
              <a:t>– unique dag_id (dag name)</a:t>
            </a:r>
          </a:p>
          <a:p>
            <a:r>
              <a:rPr lang="en-US" sz="1400" b="1" dirty="0">
                <a:highlight>
                  <a:srgbClr val="F5F5F5"/>
                </a:highlight>
              </a:rPr>
              <a:t>start_date </a:t>
            </a:r>
            <a:r>
              <a:rPr lang="en-US" sz="1400" dirty="0">
                <a:highlight>
                  <a:srgbClr val="F5F5F5"/>
                </a:highlight>
              </a:rPr>
              <a:t>– date from that we start process the date</a:t>
            </a:r>
          </a:p>
          <a:p>
            <a:r>
              <a:rPr lang="en-US" sz="1400" b="1" dirty="0">
                <a:highlight>
                  <a:srgbClr val="F5F5F5"/>
                </a:highlight>
              </a:rPr>
              <a:t>schedule_interval – </a:t>
            </a:r>
            <a:r>
              <a:rPr lang="en-US" sz="1400" dirty="0">
                <a:highlight>
                  <a:srgbClr val="F5F5F5"/>
                </a:highlight>
              </a:rPr>
              <a:t>schedule how we plan to run DAG (daily, hourly and etc)</a:t>
            </a:r>
            <a:endParaRPr lang="en-US" sz="1400" b="1" dirty="0">
              <a:highlight>
                <a:srgbClr val="F5F5F5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234F45-0367-A442-88CE-DA791DC3571B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F56A3C7-AFCF-244A-9B4D-C8C2D4E1FD14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2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287032" y="18390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workflow or pipeline or DAG (Direct Acyclic Graph)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E51359-4302-D444-B22B-3BA28A928F7D}"/>
              </a:ext>
            </a:extLst>
          </p:cNvPr>
          <p:cNvSpPr/>
          <p:nvPr/>
        </p:nvSpPr>
        <p:spPr>
          <a:xfrm>
            <a:off x="1948915" y="2269998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1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42C804-5AAE-9D4B-B1E8-FB4AA5500F0D}"/>
              </a:ext>
            </a:extLst>
          </p:cNvPr>
          <p:cNvSpPr/>
          <p:nvPr/>
        </p:nvSpPr>
        <p:spPr>
          <a:xfrm>
            <a:off x="3458619" y="2289865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5A0065-3D75-C044-88A9-10FC9D6B8A7C}"/>
              </a:ext>
            </a:extLst>
          </p:cNvPr>
          <p:cNvSpPr/>
          <p:nvPr/>
        </p:nvSpPr>
        <p:spPr>
          <a:xfrm>
            <a:off x="4889519" y="2289865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4D5688-6090-A94C-AC27-CC14F5A9ACC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600202" y="2420874"/>
            <a:ext cx="858417" cy="1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0C112A-A2F4-E24C-92FD-BBFDC855D766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109906" y="2434481"/>
            <a:ext cx="779613" cy="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DE3EC4-A6E7-5140-8A1D-FB009EBBAAEB}"/>
              </a:ext>
            </a:extLst>
          </p:cNvPr>
          <p:cNvSpPr txBox="1"/>
          <p:nvPr/>
        </p:nvSpPr>
        <p:spPr>
          <a:xfrm>
            <a:off x="1948915" y="2622743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Do this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F169E-459F-3F4A-BB74-4CEEF6C837A6}"/>
              </a:ext>
            </a:extLst>
          </p:cNvPr>
          <p:cNvSpPr txBox="1"/>
          <p:nvPr/>
        </p:nvSpPr>
        <p:spPr>
          <a:xfrm>
            <a:off x="3560141" y="2611688"/>
            <a:ext cx="934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When do this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4255F-ED77-044B-8DC1-299E89FF7F07}"/>
              </a:ext>
            </a:extLst>
          </p:cNvPr>
          <p:cNvSpPr txBox="1"/>
          <p:nvPr/>
        </p:nvSpPr>
        <p:spPr>
          <a:xfrm>
            <a:off x="4889519" y="2630091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End etc.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55F13-7246-2542-8834-F1E9F415A5EF}"/>
              </a:ext>
            </a:extLst>
          </p:cNvPr>
          <p:cNvSpPr/>
          <p:nvPr/>
        </p:nvSpPr>
        <p:spPr>
          <a:xfrm>
            <a:off x="6320419" y="2269998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2B1EB6-D9D8-EA48-B16C-ABC0F49E90F7}"/>
              </a:ext>
            </a:extLst>
          </p:cNvPr>
          <p:cNvCxnSpPr>
            <a:cxnSpLocks/>
          </p:cNvCxnSpPr>
          <p:nvPr/>
        </p:nvCxnSpPr>
        <p:spPr>
          <a:xfrm flipV="1">
            <a:off x="5540806" y="2414614"/>
            <a:ext cx="779613" cy="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9DEED-61C5-7D4B-8B61-FD90CF009896}"/>
              </a:ext>
            </a:extLst>
          </p:cNvPr>
          <p:cNvCxnSpPr>
            <a:cxnSpLocks/>
          </p:cNvCxnSpPr>
          <p:nvPr/>
        </p:nvCxnSpPr>
        <p:spPr>
          <a:xfrm>
            <a:off x="173736" y="612648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1E8C0D6B-4C7F-8347-8E2E-A94D3F8F4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69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5" y="228600"/>
            <a:ext cx="3005406" cy="301752"/>
          </a:xfrm>
        </p:spPr>
        <p:txBody>
          <a:bodyPr/>
          <a:lstStyle/>
          <a:p>
            <a:r>
              <a:rPr lang="en-US" dirty="0"/>
              <a:t>Let’s define our first DAG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16D6AD-8671-CD43-85E5-DB683C96FEAC}"/>
              </a:ext>
            </a:extLst>
          </p:cNvPr>
          <p:cNvSpPr/>
          <p:nvPr/>
        </p:nvSpPr>
        <p:spPr>
          <a:xfrm>
            <a:off x="1859573" y="1088692"/>
            <a:ext cx="5459133" cy="2192908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datetime import datetime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 import DAG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airflow.operators.dummy_operator import DummyOperator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with DAG(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dag_id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"consume_new_data_from_pos"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,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start_date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=datetime(2020, 12, 1),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schedule_interval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=None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) as dag:</a:t>
            </a:r>
          </a:p>
          <a:p>
            <a:endParaRPr lang="en-US" sz="105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</a:t>
            </a:r>
            <a:endParaRPr lang="en-US" sz="10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0504C9-2032-A54D-A275-FF94C5905E98}"/>
              </a:ext>
            </a:extLst>
          </p:cNvPr>
          <p:cNvSpPr txBox="1">
            <a:spLocks/>
          </p:cNvSpPr>
          <p:nvPr/>
        </p:nvSpPr>
        <p:spPr>
          <a:xfrm>
            <a:off x="1119666" y="3678357"/>
            <a:ext cx="4841998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dag_id </a:t>
            </a:r>
            <a:r>
              <a:rPr lang="en-US" sz="1400" dirty="0">
                <a:highlight>
                  <a:srgbClr val="F5F5F5"/>
                </a:highlight>
              </a:rPr>
              <a:t>– unique dag_id (dag name)</a:t>
            </a:r>
          </a:p>
          <a:p>
            <a:r>
              <a:rPr lang="en-US" sz="1400" b="1" dirty="0">
                <a:highlight>
                  <a:srgbClr val="F5F5F5"/>
                </a:highlight>
              </a:rPr>
              <a:t>start_date </a:t>
            </a:r>
            <a:r>
              <a:rPr lang="en-US" sz="1400" dirty="0">
                <a:highlight>
                  <a:srgbClr val="F5F5F5"/>
                </a:highlight>
              </a:rPr>
              <a:t>– date from that we start process the date</a:t>
            </a:r>
          </a:p>
          <a:p>
            <a:r>
              <a:rPr lang="en-US" sz="1400" b="1" dirty="0">
                <a:highlight>
                  <a:srgbClr val="F5F5F5"/>
                </a:highlight>
              </a:rPr>
              <a:t>schedule_interval – </a:t>
            </a:r>
            <a:r>
              <a:rPr lang="en-US" sz="1400" dirty="0">
                <a:highlight>
                  <a:srgbClr val="F5F5F5"/>
                </a:highlight>
              </a:rPr>
              <a:t>schedule how we plan to run DAG (daily, hourly and etc)</a:t>
            </a:r>
            <a:endParaRPr lang="en-US" sz="1400" b="1" dirty="0">
              <a:highlight>
                <a:srgbClr val="F5F5F5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B2E-ED77-6D4E-A028-2CA0D7957707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1AC17F2-CAFA-2746-A2C7-195B21DA3EF2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119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5" y="228600"/>
            <a:ext cx="3005406" cy="301752"/>
          </a:xfrm>
        </p:spPr>
        <p:txBody>
          <a:bodyPr/>
          <a:lstStyle/>
          <a:p>
            <a:r>
              <a:rPr lang="en-US" dirty="0"/>
              <a:t>Add tasks to the DAG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16D6AD-8671-CD43-85E5-DB683C96FEAC}"/>
              </a:ext>
            </a:extLst>
          </p:cNvPr>
          <p:cNvSpPr/>
          <p:nvPr/>
        </p:nvSpPr>
        <p:spPr>
          <a:xfrm>
            <a:off x="1859573" y="1088692"/>
            <a:ext cx="5459133" cy="2516073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datetime import datetime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 import DAG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airflow.operators.dummy_operator import DummyOperator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with DAG(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dag_id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"consume_new_data_from_pos"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,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start_date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=datetime(2020, 12, 1),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schedule_interval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=None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) as dag:</a:t>
            </a:r>
          </a:p>
          <a:p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get_new_data = DummyOperator(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"get_new_data"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parse_file = DummyOperator(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"parse_file"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383A42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33A24-8FE6-DA43-9DC8-2C046F9B6A19}"/>
              </a:ext>
            </a:extLst>
          </p:cNvPr>
          <p:cNvSpPr/>
          <p:nvPr/>
        </p:nvSpPr>
        <p:spPr>
          <a:xfrm>
            <a:off x="1973260" y="2847372"/>
            <a:ext cx="4230769" cy="671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0504C9-2032-A54D-A275-FF94C5905E98}"/>
              </a:ext>
            </a:extLst>
          </p:cNvPr>
          <p:cNvSpPr txBox="1">
            <a:spLocks/>
          </p:cNvSpPr>
          <p:nvPr/>
        </p:nvSpPr>
        <p:spPr>
          <a:xfrm>
            <a:off x="1164776" y="4031710"/>
            <a:ext cx="4841998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task_id </a:t>
            </a:r>
            <a:r>
              <a:rPr lang="en-US" sz="1400" dirty="0">
                <a:highlight>
                  <a:srgbClr val="F5F5F5"/>
                </a:highlight>
              </a:rPr>
              <a:t>– unique task_id, mandatory to all Operators</a:t>
            </a:r>
          </a:p>
          <a:p>
            <a:r>
              <a:rPr lang="en-US" sz="1400" b="1" dirty="0">
                <a:highlight>
                  <a:srgbClr val="F5F5F5"/>
                </a:highlight>
              </a:rPr>
              <a:t>DummyOperator</a:t>
            </a:r>
            <a:r>
              <a:rPr lang="en-US" sz="1400" dirty="0">
                <a:highlight>
                  <a:srgbClr val="F5F5F5"/>
                </a:highlight>
              </a:rPr>
              <a:t> – operator that </a:t>
            </a:r>
            <a:r>
              <a:rPr lang="en-US" sz="1400" b="1" dirty="0">
                <a:highlight>
                  <a:srgbClr val="F5F5F5"/>
                </a:highlight>
              </a:rPr>
              <a:t>does nothing </a:t>
            </a:r>
            <a:r>
              <a:rPr lang="en-US" sz="1400" dirty="0">
                <a:highlight>
                  <a:srgbClr val="F5F5F5"/>
                </a:highlight>
              </a:rPr>
              <a:t>(useful to prototype pipeline)</a:t>
            </a:r>
          </a:p>
          <a:p>
            <a:endParaRPr lang="en-US" sz="1400" b="1" dirty="0">
              <a:highlight>
                <a:srgbClr val="F5F5F5"/>
              </a:highlight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AD8DE0-191F-8940-A55C-2F8724BBC4C0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B15A816-35B0-B540-809B-1E9E03770C8B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08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5" y="228600"/>
            <a:ext cx="3005406" cy="301752"/>
          </a:xfrm>
        </p:spPr>
        <p:txBody>
          <a:bodyPr/>
          <a:lstStyle/>
          <a:p>
            <a:r>
              <a:rPr lang="en-US" dirty="0"/>
              <a:t>Let’s check the UI</a:t>
            </a:r>
          </a:p>
        </p:txBody>
      </p:sp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DDFFE0F-653B-BE4D-8823-46C90C56A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" y="916571"/>
            <a:ext cx="4356100" cy="2012950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DEE0994-16D1-D64D-BE64-0891C508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31" y="1325161"/>
            <a:ext cx="5653893" cy="29017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0BB10D-82F7-DA4E-9B8A-69EADE8BC8E2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2C154B9-D150-0148-8DEA-8920F1A743D1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7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5" y="228600"/>
            <a:ext cx="3005406" cy="301752"/>
          </a:xfrm>
        </p:spPr>
        <p:txBody>
          <a:bodyPr/>
          <a:lstStyle/>
          <a:p>
            <a:r>
              <a:rPr lang="en-US" dirty="0"/>
              <a:t>Define a sequence of 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11753F-4A97-6C46-93B0-F3BA4408CC90}"/>
              </a:ext>
            </a:extLst>
          </p:cNvPr>
          <p:cNvSpPr txBox="1">
            <a:spLocks/>
          </p:cNvSpPr>
          <p:nvPr/>
        </p:nvSpPr>
        <p:spPr>
          <a:xfrm>
            <a:off x="974030" y="4003807"/>
            <a:ext cx="4841998" cy="968243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set_downstream                                &gt;&gt; </a:t>
            </a:r>
          </a:p>
          <a:p>
            <a:endParaRPr lang="en-US" sz="1400" b="1" dirty="0">
              <a:highlight>
                <a:srgbClr val="F5F5F5"/>
              </a:highlight>
            </a:endParaRPr>
          </a:p>
          <a:p>
            <a:r>
              <a:rPr lang="en-US" sz="1400" b="1" dirty="0">
                <a:highlight>
                  <a:srgbClr val="F5F5F5"/>
                </a:highlight>
              </a:rPr>
              <a:t>set_upstream                                     &lt;&lt;</a:t>
            </a:r>
          </a:p>
          <a:p>
            <a:endParaRPr lang="en-US" sz="1400" b="1" dirty="0">
              <a:highlight>
                <a:srgbClr val="F5F5F5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B823C8-13D8-9940-A29C-F1316CA61AC5}"/>
              </a:ext>
            </a:extLst>
          </p:cNvPr>
          <p:cNvCxnSpPr>
            <a:cxnSpLocks/>
          </p:cNvCxnSpPr>
          <p:nvPr/>
        </p:nvCxnSpPr>
        <p:spPr>
          <a:xfrm flipV="1">
            <a:off x="2931571" y="4003807"/>
            <a:ext cx="0" cy="757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00942D-2514-5743-953F-C7C2A76363C0}"/>
              </a:ext>
            </a:extLst>
          </p:cNvPr>
          <p:cNvSpPr/>
          <p:nvPr/>
        </p:nvSpPr>
        <p:spPr>
          <a:xfrm>
            <a:off x="1859573" y="1088692"/>
            <a:ext cx="5459133" cy="2677656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datetime import datetime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 import DAG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airflow.operators.dummy_operator import DummyOperator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with DAG(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dag_id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"consume_new_data_from_pos"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,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start_date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=datetime(2020, 12, 1),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50" b="1" dirty="0">
                <a:solidFill>
                  <a:srgbClr val="50A14F"/>
                </a:solidFill>
                <a:latin typeface="Consolas" panose="020B0609020204030204" pitchFamily="49" charset="0"/>
              </a:rPr>
              <a:t>schedule_interval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=None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) as dag:</a:t>
            </a:r>
          </a:p>
          <a:p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get_new_data = DummyOperator(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"get_new_data"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parse_file = DummyOperator(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50A14F"/>
                </a:solidFill>
                <a:latin typeface="Consolas" panose="020B0609020204030204" pitchFamily="49" charset="0"/>
              </a:rPr>
              <a:t>"parse_file"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 get_new_data &gt;&gt; parse_file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3A073-70D1-CE45-9423-944C8866D3F3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9A606B8-1961-B143-9D15-F68785BCA7A1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7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5" y="228600"/>
            <a:ext cx="3005406" cy="301752"/>
          </a:xfrm>
        </p:spPr>
        <p:txBody>
          <a:bodyPr/>
          <a:lstStyle/>
          <a:p>
            <a:r>
              <a:rPr lang="en-US" dirty="0"/>
              <a:t>Define a sequence of tasks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64B8AE-4728-B740-B521-1BC71BE4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3" y="929158"/>
            <a:ext cx="7610360" cy="353867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00F86-C65B-3E42-8B08-1EEE30E47856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7C99A26-3358-0B44-86FC-385F0056E9F3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044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5" y="228600"/>
            <a:ext cx="3005406" cy="301752"/>
          </a:xfrm>
        </p:spPr>
        <p:txBody>
          <a:bodyPr/>
          <a:lstStyle/>
          <a:p>
            <a:r>
              <a:rPr lang="en-US" dirty="0"/>
              <a:t>Define a sequence of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11753F-4A97-6C46-93B0-F3BA4408CC90}"/>
              </a:ext>
            </a:extLst>
          </p:cNvPr>
          <p:cNvSpPr txBox="1">
            <a:spLocks/>
          </p:cNvSpPr>
          <p:nvPr/>
        </p:nvSpPr>
        <p:spPr>
          <a:xfrm>
            <a:off x="905607" y="1458186"/>
            <a:ext cx="4841998" cy="2107627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[task1, task2, task3]   &gt;&gt;  task4 </a:t>
            </a:r>
            <a:r>
              <a:rPr lang="en-US" sz="1400" b="1" dirty="0">
                <a:solidFill>
                  <a:srgbClr val="00B050"/>
                </a:solidFill>
                <a:highlight>
                  <a:srgbClr val="F5F5F5"/>
                </a:highlight>
              </a:rPr>
              <a:t>- allowed</a:t>
            </a:r>
          </a:p>
          <a:p>
            <a:endParaRPr lang="en-US" sz="1400" b="1" dirty="0">
              <a:highlight>
                <a:srgbClr val="F5F5F5"/>
              </a:highlight>
            </a:endParaRPr>
          </a:p>
          <a:p>
            <a:r>
              <a:rPr lang="en-US" sz="1400" b="1" dirty="0">
                <a:highlight>
                  <a:srgbClr val="F5F5F5"/>
                </a:highlight>
              </a:rPr>
              <a:t>task4  &gt;&gt; [task1, task2, task3] </a:t>
            </a:r>
            <a:r>
              <a:rPr lang="en-US" sz="1400" b="1" dirty="0">
                <a:solidFill>
                  <a:srgbClr val="00B050"/>
                </a:solidFill>
                <a:highlight>
                  <a:srgbClr val="F5F5F5"/>
                </a:highlight>
              </a:rPr>
              <a:t>– allowed</a:t>
            </a:r>
          </a:p>
          <a:p>
            <a:r>
              <a:rPr lang="en-US" sz="1400" b="1" dirty="0">
                <a:highlight>
                  <a:srgbClr val="F5F5F5"/>
                </a:highlight>
              </a:rPr>
              <a:t>task5  &gt;&gt; [task1, task2, task3]</a:t>
            </a:r>
            <a:endParaRPr lang="en-US" sz="1400" b="1" dirty="0">
              <a:solidFill>
                <a:srgbClr val="00B050"/>
              </a:solidFill>
              <a:highlight>
                <a:srgbClr val="F5F5F5"/>
              </a:highlight>
            </a:endParaRPr>
          </a:p>
          <a:p>
            <a:endParaRPr lang="en-US" sz="1400" b="1" dirty="0">
              <a:highlight>
                <a:srgbClr val="F5F5F5"/>
              </a:highlight>
            </a:endParaRPr>
          </a:p>
          <a:p>
            <a:endParaRPr lang="en-US" sz="1400" b="1" dirty="0">
              <a:highlight>
                <a:srgbClr val="F5F5F5"/>
              </a:highlight>
            </a:endParaRPr>
          </a:p>
          <a:p>
            <a:endParaRPr lang="en-US" sz="1400" b="1" dirty="0">
              <a:highlight>
                <a:srgbClr val="F5F5F5"/>
              </a:highlight>
            </a:endParaRPr>
          </a:p>
          <a:p>
            <a:r>
              <a:rPr lang="en-US" sz="1400" b="1" dirty="0">
                <a:highlight>
                  <a:srgbClr val="F5F5F5"/>
                </a:highlight>
              </a:rPr>
              <a:t>[task1, task2, task3] &gt;&gt; [task4, task5] </a:t>
            </a:r>
            <a:r>
              <a:rPr lang="en-US" sz="1400" b="1" dirty="0">
                <a:solidFill>
                  <a:srgbClr val="C00000"/>
                </a:solidFill>
                <a:highlight>
                  <a:srgbClr val="F5F5F5"/>
                </a:highlight>
              </a:rPr>
              <a:t>– not allowed</a:t>
            </a:r>
          </a:p>
          <a:p>
            <a:endParaRPr lang="en-US" sz="1400" b="1" dirty="0">
              <a:highlight>
                <a:srgbClr val="F5F5F5"/>
              </a:highlight>
            </a:endParaRPr>
          </a:p>
          <a:p>
            <a:r>
              <a:rPr lang="en-US" sz="1400" b="1" dirty="0">
                <a:highlight>
                  <a:srgbClr val="F5F5F5"/>
                </a:highlight>
              </a:rPr>
              <a:t>[task4, task5] &gt;&gt; [task1, task2, task3]</a:t>
            </a:r>
            <a:r>
              <a:rPr lang="en-US" sz="1400" b="1" dirty="0">
                <a:solidFill>
                  <a:srgbClr val="C00000"/>
                </a:solidFill>
                <a:highlight>
                  <a:srgbClr val="F5F5F5"/>
                </a:highlight>
              </a:rPr>
              <a:t> – not allowed</a:t>
            </a:r>
          </a:p>
          <a:p>
            <a:endParaRPr lang="en-US" sz="1400" b="1" dirty="0">
              <a:highlight>
                <a:srgbClr val="F5F5F5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C70E4B-D367-7B43-9A56-B2A04FB8E776}"/>
              </a:ext>
            </a:extLst>
          </p:cNvPr>
          <p:cNvSpPr/>
          <p:nvPr/>
        </p:nvSpPr>
        <p:spPr>
          <a:xfrm>
            <a:off x="1707266" y="3778066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94442"/>
                </a:solidFill>
                <a:latin typeface="Helvetica Neue" panose="02000503000000020004" pitchFamily="2" charset="0"/>
              </a:rPr>
              <a:t>unsupported operand type(s) for &gt;&gt;: 'list' and 'list'</a:t>
            </a:r>
          </a:p>
          <a:p>
            <a:br>
              <a:rPr lang="en-US" dirty="0"/>
            </a:b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E8909E-A5A4-B344-AB58-A7AC34C3AE5D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8A321B-5C49-AC4A-B476-8F69D8EFA6E8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32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define the full DAG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4B785A-E8C9-7849-BB61-B43ED2BA954C}"/>
              </a:ext>
            </a:extLst>
          </p:cNvPr>
          <p:cNvSpPr/>
          <p:nvPr/>
        </p:nvSpPr>
        <p:spPr>
          <a:xfrm>
            <a:off x="1492378" y="891251"/>
            <a:ext cx="6159244" cy="3631763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 datetime import datetime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 airflow import DAG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 airflow.operators.dummy_operator import DummyOperator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with DAG(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dag_id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"consume_new_data_from_pos"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,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start_date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=datetime(2020, 12, 1),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schedule_interval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=None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) as dag: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get_new_data = DummyOperator(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"get_new_data"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parse_file = DummyOperator(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"parse_file"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endParaRPr lang="en-US" sz="10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check_is_it_ne_customer = DummyOperator(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"check_is_it_ne_customer"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endParaRPr lang="en-US" sz="10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create_new_customer = DummyOperator(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"create_new_customer"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endParaRPr lang="en-US" sz="10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update_existed_customer = DummyOperator(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50A14F"/>
                </a:solidFill>
                <a:latin typeface="Consolas" panose="020B0609020204030204" pitchFamily="49" charset="0"/>
              </a:rPr>
              <a:t>"update_existed_customer"</a:t>
            </a:r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endParaRPr lang="en-US" sz="10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  <a:t>  get_new_data &gt;&gt; parse_file &gt;&gt; check_is_it_ne_customer &gt;&gt; [create_new_customer, update_existed_customer]</a:t>
            </a:r>
            <a:br>
              <a:rPr lang="en-US" sz="10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endParaRPr lang="en-US" sz="1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9A7A0-E532-6A43-842D-DE3BBCEEF935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DC0395E-2464-FD46-9ACF-5356B4A1641E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03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Airflow UI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CEA56A-448E-3244-9441-16E6F6A89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30" y="861875"/>
            <a:ext cx="5787340" cy="36951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D3372-E619-D342-99FC-E0278C85898E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F47249-B3B9-4541-B770-0D473FE7EABF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90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FBE23-EED9-0D41-BEAF-67E5C2CF4D90}"/>
              </a:ext>
            </a:extLst>
          </p:cNvPr>
          <p:cNvSpPr/>
          <p:nvPr/>
        </p:nvSpPr>
        <p:spPr>
          <a:xfrm>
            <a:off x="1590100" y="2251649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1</a:t>
            </a:r>
            <a:endParaRPr lang="en-US" b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24AE4D0-3026-B640-AD96-C9229FA8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DAG</a:t>
            </a:r>
            <a:r>
              <a:rPr lang="en-US" dirty="0"/>
              <a:t> – Directed Acyclic Graph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CDCC1-8B4C-8A40-82C6-69950ECC2DEF}"/>
              </a:ext>
            </a:extLst>
          </p:cNvPr>
          <p:cNvSpPr/>
          <p:nvPr/>
        </p:nvSpPr>
        <p:spPr>
          <a:xfrm>
            <a:off x="3099804" y="2271516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7677D-08E3-E841-997A-282AE6CE21C6}"/>
              </a:ext>
            </a:extLst>
          </p:cNvPr>
          <p:cNvSpPr/>
          <p:nvPr/>
        </p:nvSpPr>
        <p:spPr>
          <a:xfrm>
            <a:off x="4530704" y="2271516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B9C5B9-554C-2749-A28C-2AC350931F2B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2241387" y="2402525"/>
            <a:ext cx="858417" cy="1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9827BF-3C58-1441-8942-E80A5F3A0FF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51091" y="2416132"/>
            <a:ext cx="779613" cy="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45EA268-FA70-FE49-93E5-ABEBC229AD3F}"/>
              </a:ext>
            </a:extLst>
          </p:cNvPr>
          <p:cNvSpPr txBox="1"/>
          <p:nvPr/>
        </p:nvSpPr>
        <p:spPr>
          <a:xfrm>
            <a:off x="1590100" y="2604394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Get new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1A20BD-85F6-F242-9E8A-0D12B61BB7A3}"/>
              </a:ext>
            </a:extLst>
          </p:cNvPr>
          <p:cNvSpPr txBox="1"/>
          <p:nvPr/>
        </p:nvSpPr>
        <p:spPr>
          <a:xfrm>
            <a:off x="3201326" y="2593339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Parse 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1617-CEA5-4449-89D5-FB9CEBFECC3D}"/>
              </a:ext>
            </a:extLst>
          </p:cNvPr>
          <p:cNvSpPr txBox="1"/>
          <p:nvPr/>
        </p:nvSpPr>
        <p:spPr>
          <a:xfrm>
            <a:off x="4530704" y="2611742"/>
            <a:ext cx="10486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Check if </a:t>
            </a:r>
          </a:p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customer in 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9DDFC-EC7D-0543-BC22-B92AA1A6024E}"/>
              </a:ext>
            </a:extLst>
          </p:cNvPr>
          <p:cNvSpPr txBox="1"/>
          <p:nvPr/>
        </p:nvSpPr>
        <p:spPr>
          <a:xfrm>
            <a:off x="6143299" y="2018936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Create new customer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CDA487-0980-9046-8A7E-6800ABF7877A}"/>
              </a:ext>
            </a:extLst>
          </p:cNvPr>
          <p:cNvSpPr/>
          <p:nvPr/>
        </p:nvSpPr>
        <p:spPr>
          <a:xfrm>
            <a:off x="6034328" y="1653671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4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5877A9-E18E-FB45-B2DD-76834D1B65C6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5181991" y="1804547"/>
            <a:ext cx="852337" cy="61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6F7ACE-E249-B64D-BCAC-7030E90B65C5}"/>
              </a:ext>
            </a:extLst>
          </p:cNvPr>
          <p:cNvSpPr txBox="1"/>
          <p:nvPr/>
        </p:nvSpPr>
        <p:spPr>
          <a:xfrm>
            <a:off x="6143299" y="3181442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Update existed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0A54EA-196A-2740-8800-FEA7763137BE}"/>
              </a:ext>
            </a:extLst>
          </p:cNvPr>
          <p:cNvSpPr/>
          <p:nvPr/>
        </p:nvSpPr>
        <p:spPr>
          <a:xfrm>
            <a:off x="6034328" y="2816177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A488B9-2831-5C43-A83F-3FBE4B5A8CB8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5181991" y="2422392"/>
            <a:ext cx="852337" cy="54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0805C5-DD35-FC4C-A048-0F70BC77C899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D1D3AC4-587D-CE47-B2CB-2DFEC0D38F44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396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a Task?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845DEA-A3F6-2642-B9FA-FF2A77FA6EF3}"/>
              </a:ext>
            </a:extLst>
          </p:cNvPr>
          <p:cNvSpPr txBox="1">
            <a:spLocks/>
          </p:cNvSpPr>
          <p:nvPr/>
        </p:nvSpPr>
        <p:spPr>
          <a:xfrm>
            <a:off x="1427086" y="1050837"/>
            <a:ext cx="181726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Operators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C4C5EDA-484B-E44D-BB51-E39F99FC0B74}"/>
              </a:ext>
            </a:extLst>
          </p:cNvPr>
          <p:cNvSpPr txBox="1">
            <a:spLocks/>
          </p:cNvSpPr>
          <p:nvPr/>
        </p:nvSpPr>
        <p:spPr>
          <a:xfrm>
            <a:off x="6339928" y="1050837"/>
            <a:ext cx="114646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Sensors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F1D5C0-BB33-5145-B26F-7155A5F85C0B}"/>
              </a:ext>
            </a:extLst>
          </p:cNvPr>
          <p:cNvCxnSpPr>
            <a:cxnSpLocks/>
          </p:cNvCxnSpPr>
          <p:nvPr/>
        </p:nvCxnSpPr>
        <p:spPr>
          <a:xfrm flipV="1">
            <a:off x="4627190" y="1050837"/>
            <a:ext cx="0" cy="3223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59C1AAB2-DD46-E64C-89DD-ED07E8A25B2B}"/>
              </a:ext>
            </a:extLst>
          </p:cNvPr>
          <p:cNvSpPr txBox="1">
            <a:spLocks/>
          </p:cNvSpPr>
          <p:nvPr/>
        </p:nvSpPr>
        <p:spPr>
          <a:xfrm>
            <a:off x="867171" y="1987774"/>
            <a:ext cx="2720977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Just DO right now </a:t>
            </a:r>
          </a:p>
          <a:p>
            <a:r>
              <a:rPr lang="en-US" dirty="0"/>
              <a:t>– report </a:t>
            </a:r>
            <a:r>
              <a:rPr lang="en-US" b="1" u="sng" dirty="0"/>
              <a:t>about completion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678D6C0-E200-2748-A0A9-B1F502DC3E85}"/>
              </a:ext>
            </a:extLst>
          </p:cNvPr>
          <p:cNvSpPr txBox="1">
            <a:spLocks/>
          </p:cNvSpPr>
          <p:nvPr/>
        </p:nvSpPr>
        <p:spPr>
          <a:xfrm>
            <a:off x="5375940" y="1987774"/>
            <a:ext cx="1505635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Poke(wait) condition</a:t>
            </a:r>
          </a:p>
          <a:p>
            <a:r>
              <a:rPr lang="en-US" dirty="0"/>
              <a:t>until try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A4F354-8CD5-BE41-8D9D-49FEAA9BF21C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C3865934-9268-ED4D-8B2B-E252DC1BDE00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2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60C9-1263-4F4C-8A40-80461A1F0186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422591" y="299653"/>
            <a:ext cx="169691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Alternatives (Orchestrators) </a:t>
            </a:r>
          </a:p>
        </p:txBody>
      </p:sp>
      <p:pic>
        <p:nvPicPr>
          <p:cNvPr id="48132" name="Picture 4" descr="Oozie Logos and Images - Oozie - Apache Software Foundation">
            <a:extLst>
              <a:ext uri="{FF2B5EF4-FFF2-40B4-BE49-F238E27FC236}">
                <a16:creationId xmlns:a16="http://schemas.microsoft.com/office/drawing/2014/main" id="{91A84771-C685-3544-A1C8-44AEFA4DA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0" y="1026094"/>
            <a:ext cx="1907177" cy="45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Luigi Logo">
            <a:extLst>
              <a:ext uri="{FF2B5EF4-FFF2-40B4-BE49-F238E27FC236}">
                <a16:creationId xmlns:a16="http://schemas.microsoft.com/office/drawing/2014/main" id="{1E4D2CBB-1FA2-3F47-A3E6-440DC52E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259" y="951147"/>
            <a:ext cx="1589654" cy="8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Metaflow">
            <a:extLst>
              <a:ext uri="{FF2B5EF4-FFF2-40B4-BE49-F238E27FC236}">
                <a16:creationId xmlns:a16="http://schemas.microsoft.com/office/drawing/2014/main" id="{90420FE0-67B4-7444-9D92-FF6F9C96C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743" y="4003008"/>
            <a:ext cx="1687936" cy="2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4C2507A-ED9D-B444-AF29-515F940F65FB}"/>
              </a:ext>
            </a:extLst>
          </p:cNvPr>
          <p:cNvSpPr txBox="1">
            <a:spLocks/>
          </p:cNvSpPr>
          <p:nvPr/>
        </p:nvSpPr>
        <p:spPr>
          <a:xfrm>
            <a:off x="3729728" y="3336869"/>
            <a:ext cx="169691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 DS &amp; ML</a:t>
            </a:r>
          </a:p>
        </p:txBody>
      </p:sp>
      <p:pic>
        <p:nvPicPr>
          <p:cNvPr id="48138" name="Picture 10" descr="MLflow eine Plattform für den Machine Learning Lifecycle">
            <a:extLst>
              <a:ext uri="{FF2B5EF4-FFF2-40B4-BE49-F238E27FC236}">
                <a16:creationId xmlns:a16="http://schemas.microsoft.com/office/drawing/2014/main" id="{8D24370C-2586-2C4E-BAC9-A491D67DB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31" y="3839548"/>
            <a:ext cx="1224406" cy="61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0" name="Picture 12" descr="Azkaban icon">
            <a:extLst>
              <a:ext uri="{FF2B5EF4-FFF2-40B4-BE49-F238E27FC236}">
                <a16:creationId xmlns:a16="http://schemas.microsoft.com/office/drawing/2014/main" id="{CEE0365B-0768-D64D-90BF-4C2802B1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66" y="1828894"/>
            <a:ext cx="845725" cy="84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2" name="Picture 14" descr="Prefect is Open-Source! 🎉. On March 24, 2017, we started writing a… | by  Jeremiah Lowin | The Prefect Blog | Medium">
            <a:extLst>
              <a:ext uri="{FF2B5EF4-FFF2-40B4-BE49-F238E27FC236}">
                <a16:creationId xmlns:a16="http://schemas.microsoft.com/office/drawing/2014/main" id="{52EEECBD-59A6-E04D-A811-83E2D6962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20125" r="13729" b="14625"/>
          <a:stretch/>
        </p:blipFill>
        <p:spPr bwMode="auto">
          <a:xfrm>
            <a:off x="4849792" y="1980354"/>
            <a:ext cx="2349661" cy="7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4" name="Picture 16" descr="Apache NiFi">
            <a:extLst>
              <a:ext uri="{FF2B5EF4-FFF2-40B4-BE49-F238E27FC236}">
                <a16:creationId xmlns:a16="http://schemas.microsoft.com/office/drawing/2014/main" id="{456A30B0-1BFC-4747-AFC6-6F5B48B5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66" y="1041749"/>
            <a:ext cx="1361373" cy="56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C0E57-2CC4-6E4A-B62F-1FE9F32024D5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59518BE-298C-B342-85BD-8105D9F34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50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a Task?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845DEA-A3F6-2642-B9FA-FF2A77FA6EF3}"/>
              </a:ext>
            </a:extLst>
          </p:cNvPr>
          <p:cNvSpPr txBox="1">
            <a:spLocks/>
          </p:cNvSpPr>
          <p:nvPr/>
        </p:nvSpPr>
        <p:spPr>
          <a:xfrm>
            <a:off x="1427086" y="1050837"/>
            <a:ext cx="181726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Operators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C4C5EDA-484B-E44D-BB51-E39F99FC0B74}"/>
              </a:ext>
            </a:extLst>
          </p:cNvPr>
          <p:cNvSpPr txBox="1">
            <a:spLocks/>
          </p:cNvSpPr>
          <p:nvPr/>
        </p:nvSpPr>
        <p:spPr>
          <a:xfrm>
            <a:off x="6339928" y="1050837"/>
            <a:ext cx="114646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Sensors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F1D5C0-BB33-5145-B26F-7155A5F85C0B}"/>
              </a:ext>
            </a:extLst>
          </p:cNvPr>
          <p:cNvCxnSpPr>
            <a:cxnSpLocks/>
          </p:cNvCxnSpPr>
          <p:nvPr/>
        </p:nvCxnSpPr>
        <p:spPr>
          <a:xfrm flipV="1">
            <a:off x="4627190" y="1050837"/>
            <a:ext cx="0" cy="3223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59C1AAB2-DD46-E64C-89DD-ED07E8A25B2B}"/>
              </a:ext>
            </a:extLst>
          </p:cNvPr>
          <p:cNvSpPr txBox="1">
            <a:spLocks/>
          </p:cNvSpPr>
          <p:nvPr/>
        </p:nvSpPr>
        <p:spPr>
          <a:xfrm>
            <a:off x="867171" y="1987774"/>
            <a:ext cx="2720977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Just DO right now </a:t>
            </a:r>
          </a:p>
          <a:p>
            <a:r>
              <a:rPr lang="en-US" dirty="0"/>
              <a:t>– report </a:t>
            </a:r>
            <a:r>
              <a:rPr lang="en-US" b="1" u="sng" dirty="0"/>
              <a:t>about completion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678D6C0-E200-2748-A0A9-B1F502DC3E85}"/>
              </a:ext>
            </a:extLst>
          </p:cNvPr>
          <p:cNvSpPr txBox="1">
            <a:spLocks/>
          </p:cNvSpPr>
          <p:nvPr/>
        </p:nvSpPr>
        <p:spPr>
          <a:xfrm>
            <a:off x="5375940" y="1987774"/>
            <a:ext cx="1505635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Poke(wait) condition</a:t>
            </a:r>
          </a:p>
          <a:p>
            <a:r>
              <a:rPr lang="en-US" dirty="0"/>
              <a:t>until try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4EFDD1B-1CDF-A448-95A6-83AD86CEF3F8}"/>
              </a:ext>
            </a:extLst>
          </p:cNvPr>
          <p:cNvSpPr txBox="1">
            <a:spLocks/>
          </p:cNvSpPr>
          <p:nvPr/>
        </p:nvSpPr>
        <p:spPr>
          <a:xfrm>
            <a:off x="360364" y="3385037"/>
            <a:ext cx="2720977" cy="6281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800" dirty="0"/>
              <a:t>Examples: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FileToGoogleCloudStorageOperator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0070C0"/>
                </a:solidFill>
              </a:rPr>
              <a:t>MySqlOperator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0070C0"/>
                </a:solidFill>
              </a:rPr>
              <a:t>AWSAthenaOperator</a:t>
            </a:r>
            <a:r>
              <a:rPr lang="en-US" b="1" dirty="0"/>
              <a:t> </a:t>
            </a:r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… 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9F0F38E-4657-F644-BE6A-F9B6DA64884D}"/>
              </a:ext>
            </a:extLst>
          </p:cNvPr>
          <p:cNvSpPr txBox="1">
            <a:spLocks/>
          </p:cNvSpPr>
          <p:nvPr/>
        </p:nvSpPr>
        <p:spPr>
          <a:xfrm>
            <a:off x="4979439" y="3385037"/>
            <a:ext cx="2720977" cy="6281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1" dirty="0"/>
          </a:p>
          <a:p>
            <a:r>
              <a:rPr lang="en-US" sz="1800" dirty="0"/>
              <a:t>Examples: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0070C0"/>
                </a:solidFill>
              </a:rPr>
              <a:t>HdfsSensor</a:t>
            </a: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0070C0"/>
                </a:solidFill>
              </a:rPr>
              <a:t>HttpSensor</a:t>
            </a: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0070C0"/>
                </a:solidFill>
              </a:rPr>
              <a:t>SqlSensor </a:t>
            </a:r>
            <a:endParaRPr lang="en-US" sz="1600" b="1" dirty="0">
              <a:solidFill>
                <a:srgbClr val="0070C0"/>
              </a:solidFill>
            </a:endParaRPr>
          </a:p>
          <a:p>
            <a:r>
              <a:rPr lang="en-US" sz="1600" b="1" dirty="0">
                <a:solidFill>
                  <a:srgbClr val="0070C0"/>
                </a:solidFill>
              </a:rPr>
              <a:t>…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5DADD1-92DB-E943-A811-94C4C73D91CA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F911373-EA6E-D742-85DF-F82D050F21FC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28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 of Task Completion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90E5C70-E36C-3D43-B85B-6EC128DB6A13}"/>
              </a:ext>
            </a:extLst>
          </p:cNvPr>
          <p:cNvSpPr txBox="1">
            <a:spLocks/>
          </p:cNvSpPr>
          <p:nvPr/>
        </p:nvSpPr>
        <p:spPr>
          <a:xfrm>
            <a:off x="4572000" y="2340174"/>
            <a:ext cx="3720217" cy="176280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– Run as a java command </a:t>
            </a:r>
          </a:p>
          <a:p>
            <a:r>
              <a:rPr lang="en-US" sz="1600" dirty="0">
                <a:latin typeface="+mn-lt"/>
              </a:rPr>
              <a:t>in current server, wait until it finish</a:t>
            </a: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(Task in </a:t>
            </a:r>
            <a:r>
              <a:rPr lang="en-US" sz="1600" b="1" dirty="0">
                <a:latin typeface="+mn-lt"/>
              </a:rPr>
              <a:t>‘running’ </a:t>
            </a:r>
          </a:p>
          <a:p>
            <a:r>
              <a:rPr lang="en-US" sz="1600" dirty="0">
                <a:latin typeface="+mn-lt"/>
              </a:rPr>
              <a:t>status until complete)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E9F47D-A793-E74C-B476-565004EBC438}"/>
              </a:ext>
            </a:extLst>
          </p:cNvPr>
          <p:cNvSpPr/>
          <p:nvPr/>
        </p:nvSpPr>
        <p:spPr>
          <a:xfrm>
            <a:off x="3151418" y="1191161"/>
            <a:ext cx="14205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Run </a:t>
            </a:r>
            <a:r>
              <a:rPr lang="en-US" sz="1600" b="1" dirty="0"/>
              <a:t>Spark Job </a:t>
            </a:r>
            <a:endParaRPr lang="en-US" sz="1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41B4F3-DA51-2243-B3C6-DFC2F333FAB4}"/>
              </a:ext>
            </a:extLst>
          </p:cNvPr>
          <p:cNvSpPr/>
          <p:nvPr/>
        </p:nvSpPr>
        <p:spPr>
          <a:xfrm>
            <a:off x="1011115" y="2190525"/>
            <a:ext cx="29474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 run as background process</a:t>
            </a:r>
          </a:p>
          <a:p>
            <a:r>
              <a:rPr lang="en-US" sz="1600" dirty="0"/>
              <a:t>- By ssh in another server</a:t>
            </a:r>
          </a:p>
          <a:p>
            <a:r>
              <a:rPr lang="en-US" sz="1600" dirty="0"/>
              <a:t>- By REST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(Task  </a:t>
            </a:r>
            <a:r>
              <a:rPr lang="en-US" sz="1600" b="1" dirty="0"/>
              <a:t>is ‘success’ </a:t>
            </a:r>
            <a:r>
              <a:rPr lang="en-US" sz="1600" dirty="0"/>
              <a:t>after </a:t>
            </a:r>
          </a:p>
          <a:p>
            <a:r>
              <a:rPr lang="en-US" sz="1600" dirty="0"/>
              <a:t>send a command to run job) </a:t>
            </a:r>
          </a:p>
          <a:p>
            <a:endParaRPr lang="en-US" sz="1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64DFBB-E8A8-1041-830D-825D2347FC2E}"/>
              </a:ext>
            </a:extLst>
          </p:cNvPr>
          <p:cNvCxnSpPr>
            <a:stCxn id="41" idx="2"/>
          </p:cNvCxnSpPr>
          <p:nvPr/>
        </p:nvCxnSpPr>
        <p:spPr>
          <a:xfrm flipH="1">
            <a:off x="1952943" y="1529715"/>
            <a:ext cx="1908766" cy="51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23AF52-9DF6-8547-89FA-B04E8614E32C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861709" y="1529715"/>
            <a:ext cx="2423344" cy="660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EBB75D-145B-EA43-B9B8-519C4237084D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61ADA0C-EB15-4F4E-A55F-39FA83465EC5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6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a Task?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B2C647-627C-7049-BBB4-0569D9816095}"/>
              </a:ext>
            </a:extLst>
          </p:cNvPr>
          <p:cNvSpPr txBox="1">
            <a:spLocks/>
          </p:cNvSpPr>
          <p:nvPr/>
        </p:nvSpPr>
        <p:spPr>
          <a:xfrm>
            <a:off x="3365770" y="926024"/>
            <a:ext cx="181726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BaseOperator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845DEA-A3F6-2642-B9FA-FF2A77FA6EF3}"/>
              </a:ext>
            </a:extLst>
          </p:cNvPr>
          <p:cNvSpPr txBox="1">
            <a:spLocks/>
          </p:cNvSpPr>
          <p:nvPr/>
        </p:nvSpPr>
        <p:spPr>
          <a:xfrm>
            <a:off x="1164115" y="1719223"/>
            <a:ext cx="181726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Operators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C4C5EDA-484B-E44D-BB51-E39F99FC0B74}"/>
              </a:ext>
            </a:extLst>
          </p:cNvPr>
          <p:cNvSpPr txBox="1">
            <a:spLocks/>
          </p:cNvSpPr>
          <p:nvPr/>
        </p:nvSpPr>
        <p:spPr>
          <a:xfrm>
            <a:off x="6328353" y="2918324"/>
            <a:ext cx="114646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Sensors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958FCB-19B0-A640-8D79-8C5C39D8419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2072748" y="1227776"/>
            <a:ext cx="2201655" cy="49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2923C9-AD63-974C-9802-1C04E441BA0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274403" y="1227776"/>
            <a:ext cx="2424914" cy="49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3AA6748-3A82-4740-B0CA-22F7C358C187}"/>
              </a:ext>
            </a:extLst>
          </p:cNvPr>
          <p:cNvSpPr txBox="1">
            <a:spLocks/>
          </p:cNvSpPr>
          <p:nvPr/>
        </p:nvSpPr>
        <p:spPr>
          <a:xfrm>
            <a:off x="5657555" y="1796426"/>
            <a:ext cx="181726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BaseSensorOperator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29E449-0376-3C4D-855F-A1AE08D64B22}"/>
              </a:ext>
            </a:extLst>
          </p:cNvPr>
          <p:cNvCxnSpPr>
            <a:cxnSpLocks/>
          </p:cNvCxnSpPr>
          <p:nvPr/>
        </p:nvCxnSpPr>
        <p:spPr>
          <a:xfrm>
            <a:off x="6699317" y="2179548"/>
            <a:ext cx="0" cy="62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F1B7E70B-817E-034A-BB2B-D02F14BEA3FF}"/>
              </a:ext>
            </a:extLst>
          </p:cNvPr>
          <p:cNvSpPr txBox="1">
            <a:spLocks/>
          </p:cNvSpPr>
          <p:nvPr/>
        </p:nvSpPr>
        <p:spPr>
          <a:xfrm>
            <a:off x="6513815" y="3889346"/>
            <a:ext cx="114646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poke()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AAFD56D-5608-184F-9038-5FB8288CCE09}"/>
              </a:ext>
            </a:extLst>
          </p:cNvPr>
          <p:cNvSpPr txBox="1">
            <a:spLocks/>
          </p:cNvSpPr>
          <p:nvPr/>
        </p:nvSpPr>
        <p:spPr>
          <a:xfrm>
            <a:off x="1164115" y="2616572"/>
            <a:ext cx="114646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execute()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7DCFBB-6166-3A4B-B45C-3819942D885B}"/>
              </a:ext>
            </a:extLst>
          </p:cNvPr>
          <p:cNvCxnSpPr>
            <a:cxnSpLocks/>
          </p:cNvCxnSpPr>
          <p:nvPr/>
        </p:nvCxnSpPr>
        <p:spPr>
          <a:xfrm flipH="1">
            <a:off x="1675904" y="2006057"/>
            <a:ext cx="1" cy="640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9B1A58-2E0D-F341-9114-48A23C4D41FB}"/>
              </a:ext>
            </a:extLst>
          </p:cNvPr>
          <p:cNvCxnSpPr>
            <a:cxnSpLocks/>
          </p:cNvCxnSpPr>
          <p:nvPr/>
        </p:nvCxnSpPr>
        <p:spPr>
          <a:xfrm flipH="1">
            <a:off x="6699316" y="3220076"/>
            <a:ext cx="1" cy="640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736A63-51DD-F548-B868-7029A9CA66CE}"/>
              </a:ext>
            </a:extLst>
          </p:cNvPr>
          <p:cNvSpPr txBox="1"/>
          <p:nvPr/>
        </p:nvSpPr>
        <p:spPr>
          <a:xfrm>
            <a:off x="3498899" y="3069200"/>
            <a:ext cx="1817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logic, what task must do in pipeline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DA3632-1E2F-8C48-B545-01A1998BEA6C}"/>
              </a:ext>
            </a:extLst>
          </p:cNvPr>
          <p:cNvCxnSpPr>
            <a:cxnSpLocks/>
            <a:stCxn id="27" idx="1"/>
            <a:endCxn id="23" idx="3"/>
          </p:cNvCxnSpPr>
          <p:nvPr/>
        </p:nvCxnSpPr>
        <p:spPr>
          <a:xfrm flipH="1" flipV="1">
            <a:off x="2310583" y="2767448"/>
            <a:ext cx="1188316" cy="65954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99B961-1C59-AA4C-9652-7B60D7A01DE9}"/>
              </a:ext>
            </a:extLst>
          </p:cNvPr>
          <p:cNvCxnSpPr>
            <a:cxnSpLocks/>
          </p:cNvCxnSpPr>
          <p:nvPr/>
        </p:nvCxnSpPr>
        <p:spPr>
          <a:xfrm>
            <a:off x="5249581" y="3784781"/>
            <a:ext cx="1078772" cy="29295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C0D63-1795-F04E-BEC1-9A19FB01FA64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26EE9C5-9CE6-784E-B537-190190484426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83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define our primitive Operator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4D33F0-EF3F-DA4A-BEF3-A7A2F629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824449"/>
              </p:ext>
            </p:extLst>
          </p:nvPr>
        </p:nvGraphicFramePr>
        <p:xfrm>
          <a:off x="1713827" y="1353306"/>
          <a:ext cx="5716345" cy="1910080"/>
        </p:xfrm>
        <a:graphic>
          <a:graphicData uri="http://schemas.openxmlformats.org/drawingml/2006/table">
            <a:tbl>
              <a:tblPr/>
              <a:tblGrid>
                <a:gridCol w="5716345">
                  <a:extLst>
                    <a:ext uri="{9D8B030D-6E8A-4147-A177-3AD203B41FA5}">
                      <a16:colId xmlns:a16="http://schemas.microsoft.com/office/drawing/2014/main" val="4116938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typing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Union, Iterable, Dict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airflow.models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BaseOperator, SkipMixin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18401"/>
                          </a:solidFill>
                          <a:effectLst/>
                          <a:latin typeface="Consolas" panose="020B0609020204030204" pitchFamily="49" charset="0"/>
                        </a:rPr>
                        <a:t>HelloOperator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(BaseOperator, SkipMixin):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def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latin typeface="Consolas" panose="020B0609020204030204" pitchFamily="49" charset="0"/>
                        </a:rPr>
                        <a:t>execute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(self, context):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self.logger.info(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"Hello, World!"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01138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1FC0C7B-4056-CB49-8227-C8CE813B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66" y="1143650"/>
            <a:ext cx="62031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4F4254E-153B-5A42-A587-2D443AB855B7}"/>
              </a:ext>
            </a:extLst>
          </p:cNvPr>
          <p:cNvSpPr txBox="1">
            <a:spLocks/>
          </p:cNvSpPr>
          <p:nvPr/>
        </p:nvSpPr>
        <p:spPr>
          <a:xfrm>
            <a:off x="1108091" y="3951531"/>
            <a:ext cx="5558926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And put module with it to $AIRFLOW_HOME/dags </a:t>
            </a:r>
            <a:r>
              <a:rPr lang="en-US" sz="1400" dirty="0">
                <a:highlight>
                  <a:srgbClr val="F5F5F5"/>
                </a:highlight>
              </a:rPr>
              <a:t>directory</a:t>
            </a:r>
          </a:p>
          <a:p>
            <a:endParaRPr lang="en-US" sz="1400" dirty="0">
              <a:highlight>
                <a:srgbClr val="F5F5F5"/>
              </a:highlight>
            </a:endParaRPr>
          </a:p>
          <a:p>
            <a:r>
              <a:rPr lang="en-US" sz="1400" dirty="0">
                <a:highlight>
                  <a:srgbClr val="F5F5F5"/>
                </a:highlight>
              </a:rPr>
              <a:t>Airflow add </a:t>
            </a:r>
            <a:r>
              <a:rPr lang="en-US" sz="1400" b="1" dirty="0">
                <a:highlight>
                  <a:srgbClr val="F5F5F5"/>
                </a:highlight>
              </a:rPr>
              <a:t>$AIRFLOW_HOME/dags  </a:t>
            </a:r>
            <a:r>
              <a:rPr lang="en-US" sz="1400" dirty="0">
                <a:highlight>
                  <a:srgbClr val="F5F5F5"/>
                </a:highlight>
              </a:rPr>
              <a:t>to </a:t>
            </a:r>
            <a:r>
              <a:rPr lang="en-US" sz="1400" b="1" dirty="0">
                <a:highlight>
                  <a:srgbClr val="F5F5F5"/>
                </a:highlight>
              </a:rPr>
              <a:t>PYTHONPATH</a:t>
            </a:r>
          </a:p>
          <a:p>
            <a:r>
              <a:rPr lang="en-US" sz="1400" dirty="0">
                <a:highlight>
                  <a:srgbClr val="F5F5F5"/>
                </a:highlight>
              </a:rPr>
              <a:t> so everything inside it you can use with import </a:t>
            </a:r>
          </a:p>
          <a:p>
            <a:endParaRPr lang="en-US" sz="1400" dirty="0">
              <a:highlight>
                <a:srgbClr val="F5F5F5"/>
              </a:highlight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9FC56B-647F-2C45-AD1D-B881D2ED70D8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D2EAE13-BEF4-CA48-AD8B-7BD6080DB04B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30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UI that all works good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FC0C7B-4056-CB49-8227-C8CE813B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66" y="1143650"/>
            <a:ext cx="62031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16AAD8-74F8-2247-A1C5-04C8E2854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"/>
          <a:stretch/>
        </p:blipFill>
        <p:spPr>
          <a:xfrm>
            <a:off x="1539434" y="959052"/>
            <a:ext cx="5914662" cy="361781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4B57DB-47D8-D845-99E8-84BB1FAAAA04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7A5925-1CDB-6A48-B2C5-D6F1D1A434D0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03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UI that all works good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FC0C7B-4056-CB49-8227-C8CE813B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66" y="1143650"/>
            <a:ext cx="62031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78464BD-9722-274E-963D-1C88B66AB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83" y="1065322"/>
            <a:ext cx="5749836" cy="3468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1B011-FD2B-6B46-9CF4-26A832799A88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2A7CD9A-D738-FF4E-A0CF-FD7B1C40E10D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573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UI that all works good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FC0C7B-4056-CB49-8227-C8CE813B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66" y="1143650"/>
            <a:ext cx="62031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78464BD-9722-274E-963D-1C88B66AB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83" y="1065322"/>
            <a:ext cx="5749836" cy="3468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01F6DE-719C-6A4D-9AF3-08C99992244C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F85DDE-0F91-2A4B-AAF7-876ED69788A4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460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with Tasks menu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FC0C7B-4056-CB49-8227-C8CE813B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66" y="1143650"/>
            <a:ext cx="62031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257BDC-EEAF-C74C-9A63-B4D83217C4EA}"/>
              </a:ext>
            </a:extLst>
          </p:cNvPr>
          <p:cNvSpPr txBox="1">
            <a:spLocks/>
          </p:cNvSpPr>
          <p:nvPr/>
        </p:nvSpPr>
        <p:spPr>
          <a:xfrm>
            <a:off x="588964" y="1320791"/>
            <a:ext cx="4841998" cy="1250959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Task Details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Task logs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Task clean up / change status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Let’s check </a:t>
            </a:r>
            <a:r>
              <a:rPr lang="en-US" sz="1600" b="1" dirty="0"/>
              <a:t>Browse</a:t>
            </a:r>
            <a:r>
              <a:rPr lang="en-US" sz="1600" dirty="0"/>
              <a:t> menu also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C0212-D3B8-964A-99EE-F6C1A059F5F0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5C6AF8-009A-8341-854B-4080DE2AA0C6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73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already saw in Airflow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FC0C7B-4056-CB49-8227-C8CE813B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66" y="1143650"/>
            <a:ext cx="62031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257BDC-EEAF-C74C-9A63-B4D83217C4EA}"/>
              </a:ext>
            </a:extLst>
          </p:cNvPr>
          <p:cNvSpPr txBox="1">
            <a:spLocks/>
          </p:cNvSpPr>
          <p:nvPr/>
        </p:nvSpPr>
        <p:spPr>
          <a:xfrm>
            <a:off x="360364" y="1946270"/>
            <a:ext cx="4841998" cy="1250959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Server components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How to define DAG with minimal params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How to define tasks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What is Operator &amp; Sensors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How to define custom Operator</a:t>
            </a:r>
            <a:endParaRPr lang="ru-RU" sz="16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Tasks Details &amp; Logs in UI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Browse menu in UI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6C98EA-7F16-BF4F-BC4D-80704554E05C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A9BE27-352A-DD44-9F4E-89A9D8AA4C55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DAGs generation: </a:t>
            </a:r>
            <a:r>
              <a:rPr lang="en-US" sz="1600" dirty="0"/>
              <a:t>DAGFile &amp; multiple DAGs in one 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CFF820-7E8C-4241-963A-14B21E94E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16224"/>
              </p:ext>
            </p:extLst>
          </p:nvPr>
        </p:nvGraphicFramePr>
        <p:xfrm>
          <a:off x="2037918" y="1295332"/>
          <a:ext cx="5068164" cy="2915920"/>
        </p:xfrm>
        <a:graphic>
          <a:graphicData uri="http://schemas.openxmlformats.org/drawingml/2006/table">
            <a:tbl>
              <a:tblPr/>
              <a:tblGrid>
                <a:gridCol w="5068164">
                  <a:extLst>
                    <a:ext uri="{9D8B030D-6E8A-4147-A177-3AD203B41FA5}">
                      <a16:colId xmlns:a16="http://schemas.microsoft.com/office/drawing/2014/main" val="389482257"/>
                    </a:ext>
                  </a:extLst>
                </a:gridCol>
              </a:tblGrid>
              <a:tr h="19440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def create_dag( ... ) -&gt; DAG: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    …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latin typeface="Consolas" panose="020B0609020204030204" pitchFamily="49" charset="0"/>
                        </a:rPr>
                        <a:t># build a dag for each number in range(10)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n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latin typeface="Consolas" panose="020B0609020204030204" pitchFamily="49" charset="0"/>
                        </a:rPr>
                        <a:t>range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):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dag_id =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'hello_world_{}'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.format(str(n))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params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= {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'dag_id'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: dag_id,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'schedule_interval'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: None,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'start_date'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: datetime(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2020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)}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dag_number = n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latin typeface="Consolas" panose="020B0609020204030204" pitchFamily="49" charset="0"/>
                        </a:rPr>
                        <a:t>globals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()[dag_id] = create_dag(dag_number,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params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29112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F4AD072-7FEC-A14C-98A6-AD6957F5F414}"/>
              </a:ext>
            </a:extLst>
          </p:cNvPr>
          <p:cNvSpPr/>
          <p:nvPr/>
        </p:nvSpPr>
        <p:spPr>
          <a:xfrm>
            <a:off x="745064" y="896366"/>
            <a:ext cx="12928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DAGFile != DAG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A9298-A5BE-D448-AAC4-77B39CF92B2F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C792B6E-4B85-D742-92B6-054757E06D72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6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422591" y="299653"/>
            <a:ext cx="169691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 things for Ops/DevOps/non data workflows</a:t>
            </a:r>
          </a:p>
        </p:txBody>
      </p:sp>
      <p:pic>
        <p:nvPicPr>
          <p:cNvPr id="50178" name="Picture 2" descr="StackStorm">
            <a:extLst>
              <a:ext uri="{FF2B5EF4-FFF2-40B4-BE49-F238E27FC236}">
                <a16:creationId xmlns:a16="http://schemas.microsoft.com/office/drawing/2014/main" id="{1259BD07-FCD1-AD47-8E71-616ABA11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73" y="1501503"/>
            <a:ext cx="14478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Top Jenkins plugins | Eficode Praqma">
            <a:extLst>
              <a:ext uri="{FF2B5EF4-FFF2-40B4-BE49-F238E27FC236}">
                <a16:creationId xmlns:a16="http://schemas.microsoft.com/office/drawing/2014/main" id="{7E02D6C6-78FA-E94D-80D9-E2E8B36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19" y="2317624"/>
            <a:ext cx="1727522" cy="86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 descr="Continuous Integration and Delivery - CircleCI">
            <a:extLst>
              <a:ext uri="{FF2B5EF4-FFF2-40B4-BE49-F238E27FC236}">
                <a16:creationId xmlns:a16="http://schemas.microsoft.com/office/drawing/2014/main" id="{D9D3083B-0B2A-3848-A3FB-8A5F9BA5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276" y="2613508"/>
            <a:ext cx="1056190" cy="105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 descr="Concourse CI/CD - DevOps Train">
            <a:extLst>
              <a:ext uri="{FF2B5EF4-FFF2-40B4-BE49-F238E27FC236}">
                <a16:creationId xmlns:a16="http://schemas.microsoft.com/office/drawing/2014/main" id="{1BD46DC1-E821-3D4C-8137-B8288055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51" y="2571750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611BBD6-C9DD-C34F-A5AB-0BA9621DD6F2}"/>
              </a:ext>
            </a:extLst>
          </p:cNvPr>
          <p:cNvSpPr txBox="1">
            <a:spLocks/>
          </p:cNvSpPr>
          <p:nvPr/>
        </p:nvSpPr>
        <p:spPr>
          <a:xfrm>
            <a:off x="6937368" y="1693527"/>
            <a:ext cx="1696916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etc.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E96A8BE-2635-5442-9F55-5455B3397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48" y="1259724"/>
            <a:ext cx="1809296" cy="7355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9C28BF-8C2E-7C41-9F05-C3CE4B3F2EDC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C09BFE7-C82F-5C4D-9A15-4DFC34FB1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260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DAGFile &amp; multiple DAGs in one file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CFF820-7E8C-4241-963A-14B21E94E79E}"/>
              </a:ext>
            </a:extLst>
          </p:cNvPr>
          <p:cNvGraphicFramePr>
            <a:graphicFrameLocks noGrp="1"/>
          </p:cNvGraphicFramePr>
          <p:nvPr/>
        </p:nvGraphicFramePr>
        <p:xfrm>
          <a:off x="2037918" y="1295332"/>
          <a:ext cx="5068164" cy="2641600"/>
        </p:xfrm>
        <a:graphic>
          <a:graphicData uri="http://schemas.openxmlformats.org/drawingml/2006/table">
            <a:tbl>
              <a:tblPr/>
              <a:tblGrid>
                <a:gridCol w="5068164">
                  <a:extLst>
                    <a:ext uri="{9D8B030D-6E8A-4147-A177-3AD203B41FA5}">
                      <a16:colId xmlns:a16="http://schemas.microsoft.com/office/drawing/2014/main" val="389482257"/>
                    </a:ext>
                  </a:extLst>
                </a:gridCol>
              </a:tblGrid>
              <a:tr h="23275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def create_dag( ... ) -&gt; DAG: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    …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latin typeface="Consolas" panose="020B0609020204030204" pitchFamily="49" charset="0"/>
                        </a:rPr>
                        <a:t># build a dag for each number in range(10)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n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latin typeface="Consolas" panose="020B0609020204030204" pitchFamily="49" charset="0"/>
                        </a:rPr>
                        <a:t>range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):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dag_id =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'hello_world_{}'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.format(str(n))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params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 = {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'owner'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'airflow'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latin typeface="Consolas" panose="020B0609020204030204" pitchFamily="49" charset="0"/>
                        </a:rPr>
                        <a:t>'start_date'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: datetime(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2020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98680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)}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dag_number = n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latin typeface="Consolas" panose="020B0609020204030204" pitchFamily="49" charset="0"/>
                        </a:rPr>
                        <a:t>globals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()[dag_id] = create_dag(dag_id,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dag_number,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params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291124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F440D3D-BB34-D041-AD0D-EFB48D7FA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15" y="719834"/>
            <a:ext cx="6819599" cy="394403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F0518-96B7-C743-BA9D-64592F7EB62D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B4882F7-208C-3549-A065-80FACAB6D708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09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DAGs generation: </a:t>
            </a:r>
            <a:r>
              <a:rPr lang="en-US" sz="1600" dirty="0"/>
              <a:t>read properties from yaml or JSON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77C74F-F750-EA40-84F2-DB1F44B23872}"/>
              </a:ext>
            </a:extLst>
          </p:cNvPr>
          <p:cNvSpPr txBox="1">
            <a:spLocks/>
          </p:cNvSpPr>
          <p:nvPr/>
        </p:nvSpPr>
        <p:spPr>
          <a:xfrm>
            <a:off x="360364" y="1047110"/>
            <a:ext cx="4841998" cy="1250959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Simple read &amp; parse with Pure Python code – custom config/DAG readers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16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600" dirty="0"/>
              <a:t>Existed third-party libraries/solutions, for example: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                    </a:t>
            </a:r>
            <a:r>
              <a:rPr lang="en-US" sz="1600" dirty="0">
                <a:hlinkClick r:id="rId2"/>
              </a:rPr>
              <a:t>https://github.com/rambler-digital-solutions/airflow-declarative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7B0C08-6984-CC43-A182-33145321D2E4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479490B-3DB4-9C4F-B7FA-156BDCF1D3D7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58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Runs &amp; Task Instances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10902E-B701-364E-BF1A-D4BF784FD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4" y="773186"/>
            <a:ext cx="7730340" cy="38238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ABF11E-DEAA-7746-BBD6-93C08E2C8958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247498-774F-D547-852F-5879FCD53537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98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Runs &amp; Task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BB9F5D-CC3E-A94B-B67C-33AFE0684666}"/>
              </a:ext>
            </a:extLst>
          </p:cNvPr>
          <p:cNvSpPr/>
          <p:nvPr/>
        </p:nvSpPr>
        <p:spPr>
          <a:xfrm>
            <a:off x="5951678" y="4482003"/>
            <a:ext cx="28736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http://localhost:8080/admin/dagrun</a:t>
            </a:r>
            <a:r>
              <a:rPr lang="en-US" dirty="0"/>
              <a:t>/</a:t>
            </a:r>
          </a:p>
        </p:txBody>
      </p:sp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078F60C-C522-C444-82D5-C1DFCAD48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188"/>
            <a:ext cx="9144000" cy="36431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50D9A0-91D3-804C-8E5C-DEB6BBC8ACD4}"/>
              </a:ext>
            </a:extLst>
          </p:cNvPr>
          <p:cNvSpPr/>
          <p:nvPr/>
        </p:nvSpPr>
        <p:spPr>
          <a:xfrm>
            <a:off x="3541853" y="2268639"/>
            <a:ext cx="1782501" cy="156258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947C42-A346-3E44-BF5B-7FB76EC9DEB7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C32FD86-3071-3741-B710-835BBC0C76AA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91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change the schedule_interval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77C74F-F750-EA40-84F2-DB1F44B23872}"/>
              </a:ext>
            </a:extLst>
          </p:cNvPr>
          <p:cNvSpPr txBox="1">
            <a:spLocks/>
          </p:cNvSpPr>
          <p:nvPr/>
        </p:nvSpPr>
        <p:spPr>
          <a:xfrm>
            <a:off x="360364" y="1047110"/>
            <a:ext cx="4841998" cy="273241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Set schedule_interval=“@daily” or “0 0 * * *”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Airflow support </a:t>
            </a:r>
            <a:r>
              <a:rPr lang="en-US" sz="1600" b="1" dirty="0"/>
              <a:t>CRON</a:t>
            </a:r>
            <a:r>
              <a:rPr lang="en-US" sz="1600" dirty="0"/>
              <a:t> expressions: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>
                <a:hlinkClick r:id="rId2"/>
              </a:rPr>
              <a:t>https://airflow.apache.org/docs/apache-airflow/stable/dag-run.html#cron-presets</a:t>
            </a:r>
            <a:r>
              <a:rPr lang="en-US" sz="1600" dirty="0"/>
              <a:t> 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@daily – just cron preset from Airflow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7AC410-6186-3F44-B07B-428F6F3540D3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0A1FE07-9059-C147-A43F-D0F416A9C5B9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891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change the schedule_interval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F7FEE1-87EC-E744-B6A9-BA053E72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1" y="913956"/>
            <a:ext cx="7437120" cy="3590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3F8950-A658-9D4A-B3A9-DEA76F6023ED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B0A394F-A14B-314C-B9FD-FF15BDA3306E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06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change the schedule_interval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F7FEE1-87EC-E744-B6A9-BA053E72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1" y="913956"/>
            <a:ext cx="7437120" cy="359096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7ADEE2-CC61-7745-BEAF-DD3EF02AB97A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699DD97-8DEE-8A4D-ADF1-406402BE9DE9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246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change the schedule_interval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8" name="Picture 7" descr="Graphical user interface, email, website&#10;&#10;Description automatically generated">
            <a:extLst>
              <a:ext uri="{FF2B5EF4-FFF2-40B4-BE49-F238E27FC236}">
                <a16:creationId xmlns:a16="http://schemas.microsoft.com/office/drawing/2014/main" id="{F4B52E8E-2F27-E146-ACC0-FCD797DF3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197582"/>
            <a:ext cx="8194787" cy="3560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DF0EA9-9A22-4A46-8AB9-C429A3A5A2CF}"/>
              </a:ext>
            </a:extLst>
          </p:cNvPr>
          <p:cNvSpPr/>
          <p:nvPr/>
        </p:nvSpPr>
        <p:spPr>
          <a:xfrm>
            <a:off x="3445828" y="3787984"/>
            <a:ext cx="1138698" cy="77149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F25718-22DB-5C48-8A4D-3C7B74F3908C}"/>
              </a:ext>
            </a:extLst>
          </p:cNvPr>
          <p:cNvSpPr/>
          <p:nvPr/>
        </p:nvSpPr>
        <p:spPr>
          <a:xfrm>
            <a:off x="6779839" y="934137"/>
            <a:ext cx="1875646" cy="77149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CF7CA2-5782-6047-96AB-924C09147228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99681E-CEED-494A-8B53-13527EC2C494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6208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change the schedule_interval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10A28F-C001-AD40-998B-4BF534132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6" y="1152395"/>
            <a:ext cx="8416277" cy="30799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98FF6E-60F4-044F-BEA7-829C59189691}"/>
              </a:ext>
            </a:extLst>
          </p:cNvPr>
          <p:cNvSpPr/>
          <p:nvPr/>
        </p:nvSpPr>
        <p:spPr>
          <a:xfrm>
            <a:off x="357187" y="3131369"/>
            <a:ext cx="8416277" cy="110740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F26FA6-6525-8849-AF7B-0CB435D1EE6B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A1B900-A857-1E4D-8E56-36EFFE2CB07D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6649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Execution_date, start_date &amp; schedule_interval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B0C554-4E35-B044-AD58-CD84713401D0}"/>
              </a:ext>
            </a:extLst>
          </p:cNvPr>
          <p:cNvSpPr/>
          <p:nvPr/>
        </p:nvSpPr>
        <p:spPr>
          <a:xfrm>
            <a:off x="306742" y="1044322"/>
            <a:ext cx="789357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Triggered Manually: </a:t>
            </a:r>
          </a:p>
          <a:p>
            <a:r>
              <a:rPr lang="en-US" sz="1600" dirty="0"/>
              <a:t>           </a:t>
            </a:r>
          </a:p>
          <a:p>
            <a:r>
              <a:rPr lang="en-US" sz="1600" dirty="0"/>
              <a:t>                  </a:t>
            </a:r>
            <a:r>
              <a:rPr lang="en-US" sz="1600" b="1" dirty="0"/>
              <a:t>execution_date </a:t>
            </a:r>
            <a:r>
              <a:rPr lang="en-US" sz="1600" dirty="0"/>
              <a:t>- triggering datetime (if DAG was triggered manually)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Scheduled:</a:t>
            </a:r>
          </a:p>
          <a:p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b="1" dirty="0"/>
              <a:t>execution_date -</a:t>
            </a:r>
            <a:r>
              <a:rPr lang="en-US" sz="1600" dirty="0"/>
              <a:t> date for that we process the </a:t>
            </a:r>
            <a:r>
              <a:rPr lang="en-US" sz="1800" b="1" dirty="0"/>
              <a:t>Data</a:t>
            </a:r>
            <a:r>
              <a:rPr lang="en-US" sz="1600" dirty="0"/>
              <a:t>, not real start or task</a:t>
            </a:r>
          </a:p>
          <a:p>
            <a:r>
              <a:rPr lang="en-US" sz="1600" dirty="0"/>
              <a:t>	 </a:t>
            </a:r>
            <a:r>
              <a:rPr lang="en-US" sz="1600" b="1" dirty="0"/>
              <a:t>start_date  </a:t>
            </a:r>
            <a:r>
              <a:rPr lang="en-US" sz="1600" dirty="0"/>
              <a:t>- date of </a:t>
            </a:r>
            <a:r>
              <a:rPr lang="en-US" sz="2000" u="sng" dirty="0"/>
              <a:t>data</a:t>
            </a:r>
            <a:r>
              <a:rPr lang="en-US" sz="1600" dirty="0"/>
              <a:t> that we want to process</a:t>
            </a:r>
          </a:p>
          <a:p>
            <a:endParaRPr lang="en-US" sz="1600" dirty="0"/>
          </a:p>
          <a:p>
            <a:r>
              <a:rPr lang="en-US" sz="1600" dirty="0"/>
              <a:t>	</a:t>
            </a:r>
            <a:r>
              <a:rPr lang="en-US" sz="1600" b="1" dirty="0"/>
              <a:t>if start_date (2020, 12, 1) and schedule “@daily”   “@hourly” 00:01 </a:t>
            </a:r>
          </a:p>
          <a:p>
            <a:r>
              <a:rPr lang="en-US" sz="1600" b="1" dirty="0"/>
              <a:t>	</a:t>
            </a:r>
          </a:p>
          <a:p>
            <a:r>
              <a:rPr lang="en-US" sz="1600" b="1" dirty="0"/>
              <a:t>	 For the first time  DAG will run on 2020, 12, 2, execution_date  will be 2020, 12, 1, </a:t>
            </a:r>
          </a:p>
          <a:p>
            <a:r>
              <a:rPr lang="en-US" sz="1600" b="1" dirty="0"/>
              <a:t>		but start_date of tasks will contain real execution datetime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D4BE3-D984-F247-8497-73F271B9532F}"/>
              </a:ext>
            </a:extLst>
          </p:cNvPr>
          <p:cNvSpPr/>
          <p:nvPr/>
        </p:nvSpPr>
        <p:spPr>
          <a:xfrm>
            <a:off x="905607" y="3489960"/>
            <a:ext cx="7522113" cy="1186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1F129-9C19-AD4E-925B-CA15F95E734A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68B9FC-8752-AC4B-8AC1-F0527331FDBF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7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1FE50E-65A0-344E-A421-CD1C72A76C6D}"/>
              </a:ext>
            </a:extLst>
          </p:cNvPr>
          <p:cNvSpPr txBox="1">
            <a:spLocks/>
          </p:cNvSpPr>
          <p:nvPr/>
        </p:nvSpPr>
        <p:spPr>
          <a:xfrm>
            <a:off x="906795" y="225526"/>
            <a:ext cx="484199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Main Features</a:t>
            </a:r>
          </a:p>
        </p:txBody>
      </p:sp>
      <p:pic>
        <p:nvPicPr>
          <p:cNvPr id="9" name="Picture 2" descr="Airflow Plugins · GitHub">
            <a:extLst>
              <a:ext uri="{FF2B5EF4-FFF2-40B4-BE49-F238E27FC236}">
                <a16:creationId xmlns:a16="http://schemas.microsoft.com/office/drawing/2014/main" id="{232315BF-9BE6-034A-9651-2C3C5AE2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" y="162494"/>
            <a:ext cx="427816" cy="4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A825CF-178A-4D44-92C3-DE9B81B56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4414" r="3572" b="13396"/>
          <a:stretch/>
        </p:blipFill>
        <p:spPr>
          <a:xfrm>
            <a:off x="335666" y="1226916"/>
            <a:ext cx="4841998" cy="113431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607DD0-97F8-3244-8C9F-79A65365460B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ACA79AF-1FC5-B249-8E5A-E54D90B26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42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change the schedule_interval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77C74F-F750-EA40-84F2-DB1F44B23872}"/>
              </a:ext>
            </a:extLst>
          </p:cNvPr>
          <p:cNvSpPr txBox="1">
            <a:spLocks/>
          </p:cNvSpPr>
          <p:nvPr/>
        </p:nvSpPr>
        <p:spPr>
          <a:xfrm>
            <a:off x="360364" y="1047110"/>
            <a:ext cx="4841998" cy="273241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Set schedule_interval=“@daily” or “0 0 * * *”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Airflow support </a:t>
            </a:r>
            <a:r>
              <a:rPr lang="en-US" sz="1600" b="1" dirty="0"/>
              <a:t>CRON</a:t>
            </a:r>
            <a:r>
              <a:rPr lang="en-US" sz="1600" dirty="0"/>
              <a:t> expressions: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>
                <a:hlinkClick r:id="rId2"/>
              </a:rPr>
              <a:t>https://airflow.apache.org/docs/apache-airflow/stable/dag-run.html#cron-presets</a:t>
            </a:r>
            <a:r>
              <a:rPr lang="en-US" sz="1600" dirty="0"/>
              <a:t> 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@daily – just cron preset from Airflow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53F38D-2A2A-6F41-9257-DA576B454BC1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0049E04-96CB-3D4F-B443-C7A9BF2D9718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19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BAA03-2BEF-904C-AF1C-FDBCE2F331A2}"/>
              </a:ext>
            </a:extLst>
          </p:cNvPr>
          <p:cNvSpPr/>
          <p:nvPr/>
        </p:nvSpPr>
        <p:spPr>
          <a:xfrm>
            <a:off x="1859573" y="1088692"/>
            <a:ext cx="5459133" cy="2539157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datetime import datetime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 import DAG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 airflow.operators.dummy_operator import DummyOperator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with DAG(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dirty="0"/>
              <a:t>dag_id="no_catch_up_schedule_daily_dag",</a:t>
            </a:r>
          </a:p>
          <a:p>
            <a:r>
              <a:rPr lang="en-US" dirty="0"/>
              <a:t>    start_date=datetime(2020, 12, 1),</a:t>
            </a:r>
          </a:p>
          <a:p>
            <a:r>
              <a:rPr lang="en-US" dirty="0"/>
              <a:t>    schedule_interval="0 0 * * *",</a:t>
            </a:r>
          </a:p>
          <a:p>
            <a:r>
              <a:rPr lang="en-US" dirty="0"/>
              <a:t>    </a:t>
            </a:r>
            <a:r>
              <a:rPr lang="en-US" b="1" dirty="0"/>
              <a:t>catchup=False</a:t>
            </a:r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 ) as dag:</a:t>
            </a:r>
          </a:p>
          <a:p>
            <a:endParaRPr lang="en-US" sz="105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b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383A42"/>
                </a:solidFill>
                <a:latin typeface="Consolas" panose="020B0609020204030204" pitchFamily="49" charset="0"/>
              </a:rPr>
              <a:t> </a:t>
            </a:r>
            <a:endParaRPr lang="en-US" sz="10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7EBB75-2DB4-C340-8B66-3DD96B9E477A}"/>
              </a:ext>
            </a:extLst>
          </p:cNvPr>
          <p:cNvSpPr txBox="1">
            <a:spLocks/>
          </p:cNvSpPr>
          <p:nvPr/>
        </p:nvSpPr>
        <p:spPr>
          <a:xfrm>
            <a:off x="1119666" y="3900697"/>
            <a:ext cx="4841998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>
              <a:highlight>
                <a:srgbClr val="F5F5F5"/>
              </a:highlight>
            </a:endParaRPr>
          </a:p>
          <a:p>
            <a:r>
              <a:rPr lang="en-US" sz="1400" dirty="0">
                <a:highlight>
                  <a:srgbClr val="F5F5F5"/>
                </a:highlight>
              </a:rPr>
              <a:t>:param </a:t>
            </a:r>
            <a:r>
              <a:rPr lang="en-US" sz="1400" b="1" dirty="0">
                <a:highlight>
                  <a:srgbClr val="F5F5F5"/>
                </a:highlight>
              </a:rPr>
              <a:t>catchup</a:t>
            </a:r>
            <a:r>
              <a:rPr lang="en-US" sz="1400" dirty="0">
                <a:highlight>
                  <a:srgbClr val="F5F5F5"/>
                </a:highlight>
              </a:rPr>
              <a:t>: Perform scheduler catchup (or only run latest)?</a:t>
            </a:r>
          </a:p>
          <a:p>
            <a:r>
              <a:rPr lang="en-US" sz="1400" dirty="0">
                <a:highlight>
                  <a:srgbClr val="F5F5F5"/>
                </a:highlight>
              </a:rPr>
              <a:t> Defaults to True</a:t>
            </a:r>
            <a:endParaRPr lang="en-US" sz="1050" b="1" dirty="0">
              <a:highlight>
                <a:srgbClr val="F5F5F5"/>
              </a:highligh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A8232D-464F-384C-A1A5-1B622C8A9FCB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0AAE94B-7862-5B43-98A1-A9AD792282C2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7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065603-E4AD-E14F-A0E0-63AA53ED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3" y="825166"/>
            <a:ext cx="7284790" cy="3814206"/>
          </a:xfrm>
          <a:prstGeom prst="rect">
            <a:avLst/>
          </a:prstGeom>
        </p:spPr>
      </p:pic>
      <p:pic>
        <p:nvPicPr>
          <p:cNvPr id="13" name="Picture 1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EC72C9FD-F5E1-2D47-9188-DEE0C197B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7" y="1094583"/>
            <a:ext cx="5594944" cy="3596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0AE2D3-FC89-B942-8D1A-22F79EF8FFE5}"/>
              </a:ext>
            </a:extLst>
          </p:cNvPr>
          <p:cNvSpPr/>
          <p:nvPr/>
        </p:nvSpPr>
        <p:spPr>
          <a:xfrm>
            <a:off x="651354" y="3832964"/>
            <a:ext cx="4559474" cy="4853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65A7C5-EE18-BD40-B26B-792E7E46FC16}"/>
              </a:ext>
            </a:extLst>
          </p:cNvPr>
          <p:cNvSpPr/>
          <p:nvPr/>
        </p:nvSpPr>
        <p:spPr>
          <a:xfrm>
            <a:off x="4227339" y="1067851"/>
            <a:ext cx="1735050" cy="4853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7CBB4C-2D1E-BF4B-8EB3-31D86F918BA8}"/>
              </a:ext>
            </a:extLst>
          </p:cNvPr>
          <p:cNvSpPr/>
          <p:nvPr/>
        </p:nvSpPr>
        <p:spPr>
          <a:xfrm>
            <a:off x="7249547" y="2489584"/>
            <a:ext cx="1735050" cy="1218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2CAB09-206E-3945-8D05-0CE339EA870D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0A8C4D0-D689-2D4D-B5C2-B443CB6E8C1B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609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065603-E4AD-E14F-A0E0-63AA53ED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3" y="825166"/>
            <a:ext cx="7284790" cy="3814206"/>
          </a:xfrm>
          <a:prstGeom prst="rect">
            <a:avLst/>
          </a:prstGeom>
        </p:spPr>
      </p:pic>
      <p:pic>
        <p:nvPicPr>
          <p:cNvPr id="13" name="Picture 1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EC72C9FD-F5E1-2D47-9188-DEE0C197B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7" y="1094583"/>
            <a:ext cx="5594944" cy="3596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0AE2D3-FC89-B942-8D1A-22F79EF8FFE5}"/>
              </a:ext>
            </a:extLst>
          </p:cNvPr>
          <p:cNvSpPr/>
          <p:nvPr/>
        </p:nvSpPr>
        <p:spPr>
          <a:xfrm>
            <a:off x="651354" y="3832964"/>
            <a:ext cx="4559474" cy="4853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65A7C5-EE18-BD40-B26B-792E7E46FC16}"/>
              </a:ext>
            </a:extLst>
          </p:cNvPr>
          <p:cNvSpPr/>
          <p:nvPr/>
        </p:nvSpPr>
        <p:spPr>
          <a:xfrm>
            <a:off x="4227339" y="1067851"/>
            <a:ext cx="1735050" cy="4853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7CBB4C-2D1E-BF4B-8EB3-31D86F918BA8}"/>
              </a:ext>
            </a:extLst>
          </p:cNvPr>
          <p:cNvSpPr/>
          <p:nvPr/>
        </p:nvSpPr>
        <p:spPr>
          <a:xfrm>
            <a:off x="7249547" y="2489584"/>
            <a:ext cx="1735050" cy="1218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0E605D-FC83-274A-8710-DC09F0971ACA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810DA4C-8B70-0D4A-B880-37F490705AEF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86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Parametrize tasks – Jinja2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1C17-66EA-184C-9F4A-6360334CA3A2}"/>
              </a:ext>
            </a:extLst>
          </p:cNvPr>
          <p:cNvSpPr txBox="1"/>
          <p:nvPr/>
        </p:nvSpPr>
        <p:spPr>
          <a:xfrm>
            <a:off x="905607" y="4888523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12" name="Picture 8" descr="HDFS Logo - LogoDix">
            <a:extLst>
              <a:ext uri="{FF2B5EF4-FFF2-40B4-BE49-F238E27FC236}">
                <a16:creationId xmlns:a16="http://schemas.microsoft.com/office/drawing/2014/main" id="{98A5DC20-B5DB-F44A-AC8B-1CCEBEF8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4" y="668367"/>
            <a:ext cx="949571" cy="9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1DEE01-E44A-0442-B5A9-341B908F7C10}"/>
              </a:ext>
            </a:extLst>
          </p:cNvPr>
          <p:cNvSpPr txBox="1"/>
          <p:nvPr/>
        </p:nvSpPr>
        <p:spPr>
          <a:xfrm>
            <a:off x="515670" y="1446112"/>
            <a:ext cx="48195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/${shop_id}/${current_date}/${hour}/${uuid_name}${pos_id}.xml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8ADBE-F5AC-2243-BE10-7990354A6CBB}"/>
              </a:ext>
            </a:extLst>
          </p:cNvPr>
          <p:cNvSpPr txBox="1"/>
          <p:nvPr/>
        </p:nvSpPr>
        <p:spPr>
          <a:xfrm>
            <a:off x="515669" y="2121802"/>
            <a:ext cx="436324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simplify it for study pipeline:</a:t>
            </a:r>
          </a:p>
          <a:p>
            <a:endParaRPr lang="en-US" dirty="0"/>
          </a:p>
          <a:p>
            <a:r>
              <a:rPr lang="en-US" b="1" dirty="0"/>
              <a:t>Use - FS</a:t>
            </a:r>
            <a:r>
              <a:rPr lang="en-US" dirty="0"/>
              <a:t>, not HDFS and fix shop_id and file name data.</a:t>
            </a:r>
            <a:r>
              <a:rPr lang="en-US" b="1" dirty="0"/>
              <a:t>json</a:t>
            </a:r>
            <a:r>
              <a:rPr lang="en-US" dirty="0"/>
              <a:t> :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../shop123/{{ current_date }}/${hour}/data.json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{‘</a:t>
            </a:r>
            <a:r>
              <a:rPr lang="en-US" b="1" dirty="0" err="1"/>
              <a:t>param_name</a:t>
            </a:r>
            <a:r>
              <a:rPr lang="en-US" b="1" dirty="0"/>
              <a:t>’: value}</a:t>
            </a:r>
          </a:p>
          <a:p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34C7B8-DA63-5B4B-AE53-17EA3CFB6FFD}"/>
              </a:ext>
            </a:extLst>
          </p:cNvPr>
          <p:cNvSpPr/>
          <p:nvPr/>
        </p:nvSpPr>
        <p:spPr>
          <a:xfrm>
            <a:off x="5944459" y="1336257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1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332B7-D813-E74C-B02D-CE2C17DB20B4}"/>
              </a:ext>
            </a:extLst>
          </p:cNvPr>
          <p:cNvSpPr/>
          <p:nvPr/>
        </p:nvSpPr>
        <p:spPr>
          <a:xfrm>
            <a:off x="7023033" y="1354131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672B0C-9106-F44B-9081-BB5370BBEA6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469040" y="1505007"/>
            <a:ext cx="553993" cy="2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E50263-DC98-DE40-92C8-F3408202575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674320" y="1505007"/>
            <a:ext cx="553993" cy="1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075AB-D515-C14D-9321-91A3EB5F38B8}"/>
              </a:ext>
            </a:extLst>
          </p:cNvPr>
          <p:cNvSpPr txBox="1"/>
          <p:nvPr/>
        </p:nvSpPr>
        <p:spPr>
          <a:xfrm>
            <a:off x="5815404" y="1658080"/>
            <a:ext cx="9557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Get new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235EF8-01E2-1342-B554-2635AE1E735D}"/>
              </a:ext>
            </a:extLst>
          </p:cNvPr>
          <p:cNvSpPr txBox="1"/>
          <p:nvPr/>
        </p:nvSpPr>
        <p:spPr>
          <a:xfrm>
            <a:off x="7154109" y="1694178"/>
            <a:ext cx="705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Parse 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4A2FAD-575C-E248-8599-22FC84EF6B72}"/>
              </a:ext>
            </a:extLst>
          </p:cNvPr>
          <p:cNvSpPr/>
          <p:nvPr/>
        </p:nvSpPr>
        <p:spPr>
          <a:xfrm>
            <a:off x="8228313" y="1354131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…</a:t>
            </a:r>
            <a:endParaRPr lang="en-US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763DC2-A456-E54A-9BC9-166FE5620E8F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8E32B06-937E-3047-928C-D8B01E028187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777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Parametrize tasks – Jinja2 Template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DEE01-E44A-0442-B5A9-341B908F7C10}"/>
              </a:ext>
            </a:extLst>
          </p:cNvPr>
          <p:cNvSpPr txBox="1"/>
          <p:nvPr/>
        </p:nvSpPr>
        <p:spPr>
          <a:xfrm>
            <a:off x="515669" y="867638"/>
            <a:ext cx="32513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 new data </a:t>
            </a:r>
            <a:r>
              <a:rPr lang="en-US" dirty="0"/>
              <a:t>– Sensor that wait for the file,</a:t>
            </a:r>
          </a:p>
          <a:p>
            <a:r>
              <a:rPr lang="en-US" dirty="0"/>
              <a:t> to avoid failed (‘parse_file’)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34C7B8-DA63-5B4B-AE53-17EA3CFB6FFD}"/>
              </a:ext>
            </a:extLst>
          </p:cNvPr>
          <p:cNvSpPr/>
          <p:nvPr/>
        </p:nvSpPr>
        <p:spPr>
          <a:xfrm>
            <a:off x="5478895" y="1289331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1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332B7-D813-E74C-B02D-CE2C17DB20B4}"/>
              </a:ext>
            </a:extLst>
          </p:cNvPr>
          <p:cNvSpPr/>
          <p:nvPr/>
        </p:nvSpPr>
        <p:spPr>
          <a:xfrm>
            <a:off x="6557469" y="1307205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672B0C-9106-F44B-9081-BB5370BBEA6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003476" y="1458081"/>
            <a:ext cx="553993" cy="2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E50263-DC98-DE40-92C8-F3408202575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208756" y="1458081"/>
            <a:ext cx="553993" cy="1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075AB-D515-C14D-9321-91A3EB5F38B8}"/>
              </a:ext>
            </a:extLst>
          </p:cNvPr>
          <p:cNvSpPr txBox="1"/>
          <p:nvPr/>
        </p:nvSpPr>
        <p:spPr>
          <a:xfrm>
            <a:off x="5349840" y="1611154"/>
            <a:ext cx="9557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Get new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235EF8-01E2-1342-B554-2635AE1E735D}"/>
              </a:ext>
            </a:extLst>
          </p:cNvPr>
          <p:cNvSpPr txBox="1"/>
          <p:nvPr/>
        </p:nvSpPr>
        <p:spPr>
          <a:xfrm>
            <a:off x="6688545" y="1647252"/>
            <a:ext cx="705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Parse 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4A2FAD-575C-E248-8599-22FC84EF6B72}"/>
              </a:ext>
            </a:extLst>
          </p:cNvPr>
          <p:cNvSpPr/>
          <p:nvPr/>
        </p:nvSpPr>
        <p:spPr>
          <a:xfrm>
            <a:off x="7762749" y="1307205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…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44627-EF1B-9449-8E3A-7923D5D1B83F}"/>
              </a:ext>
            </a:extLst>
          </p:cNvPr>
          <p:cNvSpPr/>
          <p:nvPr/>
        </p:nvSpPr>
        <p:spPr>
          <a:xfrm>
            <a:off x="493026" y="2351852"/>
            <a:ext cx="59760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  <a:t>from airflow</a:t>
            </a:r>
            <a:r>
              <a:rPr lang="en-US" sz="1400" dirty="0">
                <a:solidFill>
                  <a:srgbClr val="986801"/>
                </a:solidFill>
                <a:latin typeface="Consolas" panose="020B0609020204030204" pitchFamily="49" charset="0"/>
              </a:rPr>
              <a:t>.</a:t>
            </a:r>
            <a:r>
              <a:rPr lang="en-US" sz="1400" b="1" dirty="0">
                <a:solidFill>
                  <a:srgbClr val="986801"/>
                </a:solidFill>
                <a:latin typeface="Consolas" panose="020B0609020204030204" pitchFamily="49" charset="0"/>
              </a:rPr>
              <a:t>contrib</a:t>
            </a:r>
            <a:r>
              <a:rPr lang="en-US" sz="1400" dirty="0">
                <a:solidFill>
                  <a:srgbClr val="986801"/>
                </a:solidFill>
                <a:latin typeface="Consolas" panose="020B0609020204030204" pitchFamily="49" charset="0"/>
              </a:rPr>
              <a:t>.sensors.file_sensor</a:t>
            </a:r>
            <a: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  <a:t> import FileSensor</a:t>
            </a:r>
            <a:endParaRPr lang="ru-RU" sz="14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b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  <a:t> airflow.</a:t>
            </a:r>
            <a:r>
              <a:rPr lang="en-US" sz="1400" b="1" dirty="0">
                <a:solidFill>
                  <a:srgbClr val="383A42"/>
                </a:solidFill>
                <a:latin typeface="Consolas" panose="020B0609020204030204" pitchFamily="49" charset="0"/>
              </a:rPr>
              <a:t>operators</a:t>
            </a:r>
            <a: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  <a:t>.dummy_operator import DummyOperator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50FE0F-5A0B-E94B-8053-FE3FC665920C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213543B1-2CD7-B34F-B131-AAC768DB9FE8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490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Parametrize tasks – Jinja2 Template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DEE01-E44A-0442-B5A9-341B908F7C10}"/>
              </a:ext>
            </a:extLst>
          </p:cNvPr>
          <p:cNvSpPr txBox="1"/>
          <p:nvPr/>
        </p:nvSpPr>
        <p:spPr>
          <a:xfrm>
            <a:off x="515669" y="867638"/>
            <a:ext cx="32513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 new data </a:t>
            </a:r>
            <a:r>
              <a:rPr lang="en-US" dirty="0"/>
              <a:t>– Sensor that wait for the file,</a:t>
            </a:r>
          </a:p>
          <a:p>
            <a:r>
              <a:rPr lang="en-US" dirty="0"/>
              <a:t> to avoid failed (‘parse_file’)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34C7B8-DA63-5B4B-AE53-17EA3CFB6FFD}"/>
              </a:ext>
            </a:extLst>
          </p:cNvPr>
          <p:cNvSpPr/>
          <p:nvPr/>
        </p:nvSpPr>
        <p:spPr>
          <a:xfrm>
            <a:off x="5478895" y="1289331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1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332B7-D813-E74C-B02D-CE2C17DB20B4}"/>
              </a:ext>
            </a:extLst>
          </p:cNvPr>
          <p:cNvSpPr/>
          <p:nvPr/>
        </p:nvSpPr>
        <p:spPr>
          <a:xfrm>
            <a:off x="6557469" y="1307205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Task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672B0C-9106-F44B-9081-BB5370BBEA6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003476" y="1458081"/>
            <a:ext cx="553993" cy="2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E50263-DC98-DE40-92C8-F3408202575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208756" y="1458081"/>
            <a:ext cx="553993" cy="1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F075AB-D515-C14D-9321-91A3EB5F38B8}"/>
              </a:ext>
            </a:extLst>
          </p:cNvPr>
          <p:cNvSpPr txBox="1"/>
          <p:nvPr/>
        </p:nvSpPr>
        <p:spPr>
          <a:xfrm>
            <a:off x="5349840" y="1611154"/>
            <a:ext cx="9557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Get new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235EF8-01E2-1342-B554-2635AE1E735D}"/>
              </a:ext>
            </a:extLst>
          </p:cNvPr>
          <p:cNvSpPr txBox="1"/>
          <p:nvPr/>
        </p:nvSpPr>
        <p:spPr>
          <a:xfrm>
            <a:off x="6688545" y="1647252"/>
            <a:ext cx="705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Parse 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4A2FAD-575C-E248-8599-22FC84EF6B72}"/>
              </a:ext>
            </a:extLst>
          </p:cNvPr>
          <p:cNvSpPr/>
          <p:nvPr/>
        </p:nvSpPr>
        <p:spPr>
          <a:xfrm>
            <a:off x="7762749" y="1307205"/>
            <a:ext cx="651287" cy="30175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…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44627-EF1B-9449-8E3A-7923D5D1B83F}"/>
              </a:ext>
            </a:extLst>
          </p:cNvPr>
          <p:cNvSpPr/>
          <p:nvPr/>
        </p:nvSpPr>
        <p:spPr>
          <a:xfrm>
            <a:off x="493026" y="2351852"/>
            <a:ext cx="5976014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  <a:t>from airflow</a:t>
            </a:r>
            <a:r>
              <a:rPr lang="en-US" sz="1400" dirty="0">
                <a:solidFill>
                  <a:srgbClr val="986801"/>
                </a:solidFill>
                <a:latin typeface="Consolas" panose="020B0609020204030204" pitchFamily="49" charset="0"/>
              </a:rPr>
              <a:t>.</a:t>
            </a:r>
            <a:r>
              <a:rPr lang="en-US" sz="1400" b="1" dirty="0">
                <a:solidFill>
                  <a:srgbClr val="986801"/>
                </a:solidFill>
                <a:latin typeface="Consolas" panose="020B0609020204030204" pitchFamily="49" charset="0"/>
              </a:rPr>
              <a:t>contrib</a:t>
            </a:r>
            <a:r>
              <a:rPr lang="en-US" sz="1400" dirty="0">
                <a:solidFill>
                  <a:srgbClr val="986801"/>
                </a:solidFill>
                <a:latin typeface="Consolas" panose="020B0609020204030204" pitchFamily="49" charset="0"/>
              </a:rPr>
              <a:t>.sensors.file_sensor</a:t>
            </a:r>
            <a: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  <a:t> import FileSensor</a:t>
            </a:r>
            <a:endParaRPr lang="ru-RU" sz="14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b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  <a:t> airflow.</a:t>
            </a:r>
            <a:r>
              <a:rPr lang="en-US" sz="1400" b="1" dirty="0">
                <a:solidFill>
                  <a:srgbClr val="383A42"/>
                </a:solidFill>
                <a:latin typeface="Consolas" panose="020B0609020204030204" pitchFamily="49" charset="0"/>
              </a:rPr>
              <a:t>operators</a:t>
            </a:r>
            <a:r>
              <a:rPr lang="en-US" sz="1400" dirty="0">
                <a:solidFill>
                  <a:srgbClr val="383A42"/>
                </a:solidFill>
                <a:latin typeface="Consolas" panose="020B0609020204030204" pitchFamily="49" charset="0"/>
              </a:rPr>
              <a:t>.dummy_operator import DummyOperator</a:t>
            </a:r>
            <a:endParaRPr lang="ru-RU" sz="14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FileSensor</a:t>
            </a:r>
            <a:r>
              <a:rPr lang="ru-RU" sz="12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expect </a:t>
            </a:r>
            <a:r>
              <a:rPr lang="en-US" b="1" dirty="0"/>
              <a:t>filepath</a:t>
            </a:r>
            <a:r>
              <a:rPr lang="en-US" dirty="0"/>
              <a:t> arg with path to poke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DEBCB2-1F00-484E-917F-71A07D47015B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4FA982D-9A12-2A47-93AD-3F5968C5E491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6647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Parametrize tasks – Jinja2 Template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C8398-1393-8C4E-B6EA-E0E159246BBE}"/>
              </a:ext>
            </a:extLst>
          </p:cNvPr>
          <p:cNvSpPr/>
          <p:nvPr/>
        </p:nvSpPr>
        <p:spPr>
          <a:xfrm>
            <a:off x="1218757" y="1033707"/>
            <a:ext cx="77624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datetime import datetime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airflow import DAG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airflow.operators.dummy_operator import DummyOperator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A626A4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airflow.contrib.sensors.file_sensor import FileSensor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with DAG(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dag_id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"consume_new_data_from_pos_read_and_parse"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,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start_date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=datetime(2020, 12, 1),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schedule_interval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"0 * * * *"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  ) as dag: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  get_new_data = FileSensor(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task_id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"get_new_data"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,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                            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filepath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"../shop123/</a:t>
            </a:r>
            <a:r>
              <a:rPr lang="en-US" sz="1200" dirty="0">
                <a:solidFill>
                  <a:srgbClr val="986801"/>
                </a:solidFill>
                <a:latin typeface="Consolas" panose="020B0609020204030204" pitchFamily="49" charset="0"/>
              </a:rPr>
              <a:t>${current_date}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>
                <a:solidFill>
                  <a:srgbClr val="986801"/>
                </a:solidFill>
                <a:latin typeface="Consolas" panose="020B0609020204030204" pitchFamily="49" charset="0"/>
              </a:rPr>
              <a:t>${hour}</a:t>
            </a:r>
            <a:r>
              <a:rPr lang="en-US" sz="1200" dirty="0">
                <a:solidFill>
                  <a:srgbClr val="50A14F"/>
                </a:solidFill>
                <a:latin typeface="Consolas" panose="020B0609020204030204" pitchFamily="49" charset="0"/>
              </a:rPr>
              <a:t>/data.json"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)</a:t>
            </a:r>
            <a:b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</a:br>
            <a:endParaRPr lang="en-US" sz="12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C46999F-4140-1F4D-AA7F-CD33015D7863}"/>
              </a:ext>
            </a:extLst>
          </p:cNvPr>
          <p:cNvSpPr txBox="1">
            <a:spLocks/>
          </p:cNvSpPr>
          <p:nvPr/>
        </p:nvSpPr>
        <p:spPr>
          <a:xfrm>
            <a:off x="1011115" y="3966132"/>
            <a:ext cx="5558926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highlight>
                  <a:srgbClr val="F5F5F5"/>
                </a:highlight>
              </a:rPr>
              <a:t>${current_date} &amp; ${hour} – we need somehow send dynamic variables inside it</a:t>
            </a:r>
            <a:endParaRPr lang="en-US" sz="1400" dirty="0">
              <a:highlight>
                <a:srgbClr val="F5F5F5"/>
              </a:highlight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980E7-809D-0A49-96BB-7A872E1A84F3}"/>
              </a:ext>
            </a:extLst>
          </p:cNvPr>
          <p:cNvCxnSpPr>
            <a:cxnSpLocks/>
          </p:cNvCxnSpPr>
          <p:nvPr/>
        </p:nvCxnSpPr>
        <p:spPr>
          <a:xfrm>
            <a:off x="232534" y="694944"/>
            <a:ext cx="8522208" cy="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AE70776-1C08-D943-81E8-84C74456376D}"/>
              </a:ext>
            </a:extLst>
          </p:cNvPr>
          <p:cNvSpPr txBox="1">
            <a:spLocks/>
          </p:cNvSpPr>
          <p:nvPr/>
        </p:nvSpPr>
        <p:spPr>
          <a:xfrm>
            <a:off x="7538409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83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Parametrize tasks – Jinja2 Template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5D5CFB5-1BE1-0F4C-A6B3-3BDAF543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C46999F-4140-1F4D-AA7F-CD33015D7863}"/>
              </a:ext>
            </a:extLst>
          </p:cNvPr>
          <p:cNvSpPr txBox="1">
            <a:spLocks/>
          </p:cNvSpPr>
          <p:nvPr/>
        </p:nvSpPr>
        <p:spPr>
          <a:xfrm>
            <a:off x="3327794" y="1537303"/>
            <a:ext cx="2422187" cy="57098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highlight>
                  <a:srgbClr val="F5F5F5"/>
                </a:highlight>
              </a:rPr>
              <a:t>Use Jinja2 Templates!</a:t>
            </a:r>
            <a:endParaRPr lang="en-US" sz="1800" dirty="0">
              <a:highlight>
                <a:srgbClr val="F5F5F5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CF7C7-24DA-204E-A23D-6F8E6DD2B5CF}"/>
              </a:ext>
            </a:extLst>
          </p:cNvPr>
          <p:cNvSpPr/>
          <p:nvPr/>
        </p:nvSpPr>
        <p:spPr>
          <a:xfrm>
            <a:off x="1372933" y="2677423"/>
            <a:ext cx="63319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https://airflow.apache.org/docs/apache-airflow/stable/concepts.html#jinja-templating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Available macros: </a:t>
            </a:r>
            <a:r>
              <a:rPr lang="en-US" dirty="0">
                <a:hlinkClick r:id="rId3"/>
              </a:rPr>
              <a:t>https://airflow.apache.org/docs/apache-airflow/stable/macros-ref.html#macros-reference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75636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Parametrize tasks – Jinja2 Template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D1595D4-D5A0-7746-A492-5154567C9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>
                <a:solidFill>
                  <a:schemeClr val="tx1"/>
                </a:solidFill>
              </a:rPr>
              <a:pPr/>
              <a:t>99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6C6A80-07EC-2541-A000-A44A836BC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70" y="1527291"/>
            <a:ext cx="5890254" cy="3210283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B879BA-F57F-A04C-A850-3BC6CD1E54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3"/>
          <a:stretch/>
        </p:blipFill>
        <p:spPr>
          <a:xfrm>
            <a:off x="175676" y="933197"/>
            <a:ext cx="6492088" cy="26367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C61E1F-252D-0740-B732-F070CC04B734}"/>
              </a:ext>
            </a:extLst>
          </p:cNvPr>
          <p:cNvSpPr/>
          <p:nvPr/>
        </p:nvSpPr>
        <p:spPr>
          <a:xfrm>
            <a:off x="5298510" y="2552968"/>
            <a:ext cx="676405" cy="101694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14A9C2-DCD9-B948-9ADB-FC8C851A9A32}"/>
              </a:ext>
            </a:extLst>
          </p:cNvPr>
          <p:cNvSpPr/>
          <p:nvPr/>
        </p:nvSpPr>
        <p:spPr>
          <a:xfrm>
            <a:off x="175676" y="2226251"/>
            <a:ext cx="1164609" cy="34549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E1AC42-9967-5A49-858D-2C0A758F30F8}"/>
              </a:ext>
            </a:extLst>
          </p:cNvPr>
          <p:cNvSpPr/>
          <p:nvPr/>
        </p:nvSpPr>
        <p:spPr>
          <a:xfrm>
            <a:off x="2783465" y="2193649"/>
            <a:ext cx="3884299" cy="34549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0A6477-B2D6-3E4D-95F1-6C7CBB7E8FCA}"/>
              </a:ext>
            </a:extLst>
          </p:cNvPr>
          <p:cNvSpPr/>
          <p:nvPr/>
        </p:nvSpPr>
        <p:spPr>
          <a:xfrm>
            <a:off x="4572000" y="4353512"/>
            <a:ext cx="2993721" cy="34549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9694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F8355BC354241A08D9E630C5A7324" ma:contentTypeVersion="6" ma:contentTypeDescription="Create a new document." ma:contentTypeScope="" ma:versionID="051e833b740f8593e9d69f73a762331e">
  <xsd:schema xmlns:xsd="http://www.w3.org/2001/XMLSchema" xmlns:xs="http://www.w3.org/2001/XMLSchema" xmlns:p="http://schemas.microsoft.com/office/2006/metadata/properties" xmlns:ns2="8f17bd39-e2a2-416d-8579-9c5cbdeee658" xmlns:ns3="1736a456-6c08-406e-8b4d-8c7e005dd9f5" targetNamespace="http://schemas.microsoft.com/office/2006/metadata/properties" ma:root="true" ma:fieldsID="ffa8eddea7465b50c64259fcaf006ce0" ns2:_="" ns3:_="">
    <xsd:import namespace="8f17bd39-e2a2-416d-8579-9c5cbdeee658"/>
    <xsd:import namespace="1736a456-6c08-406e-8b4d-8c7e005dd9f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fldTrainingId"/>
                <xsd:element ref="ns2:fldTrainingName"/>
                <xsd:element ref="ns2:h0cdf1c629f14a8ba12ca7309df7db45" minOccurs="0"/>
                <xsd:element ref="ns2:TaxCatchAll" minOccurs="0"/>
                <xsd:element ref="ns2:TaxCatchAllLabel" minOccurs="0"/>
                <xsd:element ref="ns2:a53f1a9accc64fb8bee1c0a1a93d357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7bd39-e2a2-416d-8579-9c5cbdeee6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fldTrainingId" ma:index="11" ma:displayName="Training Id" ma:decimals="0" ma:description="" ma:indexed="true" ma:internalName="fldTrainingId">
      <xsd:simpleType>
        <xsd:restriction base="dms:Number"/>
      </xsd:simpleType>
    </xsd:element>
    <xsd:element name="fldTrainingName" ma:index="12" ma:displayName="Training Name" ma:description="" ma:internalName="fldTrainingName">
      <xsd:simpleType>
        <xsd:restriction base="dms:Text"/>
      </xsd:simpleType>
    </xsd:element>
    <xsd:element name="h0cdf1c629f14a8ba12ca7309df7db45" ma:index="13" ma:taxonomy="true" ma:internalName="h0cdf1c629f14a8ba12ca7309df7db45" ma:taxonomyFieldName="fldLanguagesOfEvent" ma:displayName="Language(s) of the training" ma:fieldId="{10cdf1c6-29f1-4a8b-a12c-a7309df7db45}" ma:taxonomyMulti="true" ma:sspId="debda6a7-6b37-4000-ac6c-4fd0a963898e" ma:termSetId="2835a39d-718b-4c4f-82f8-aaaecba84c7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description="" ma:hidden="true" ma:list="{d906786b-d8b0-472e-acd2-868b18cc578f}" ma:internalName="TaxCatchAll" ma:showField="CatchAllData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description="" ma:hidden="true" ma:list="{d906786b-d8b0-472e-acd2-868b18cc578f}" ma:internalName="TaxCatchAllLabel" ma:readOnly="true" ma:showField="CatchAllDataLabel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3f1a9accc64fb8bee1c0a1a93d357e" ma:index="17" ma:taxonomy="true" ma:internalName="a53f1a9accc64fb8bee1c0a1a93d357e" ma:taxonomyFieldName="fldCategoriesOfEvent" ma:displayName="Category(s) of the training" ma:fieldId="{a53f1a9a-ccc6-4fb8-bee1-c0a1a93d357e}" ma:taxonomyMulti="true" ma:sspId="debda6a7-6b37-4000-ac6c-4fd0a963898e" ma:termSetId="8feda6fe-911b-4fdc-a141-93b681f1b32a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36a456-6c08-406e-8b4d-8c7e005dd9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53f1a9accc64fb8bee1c0a1a93d357e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Data Warehousing</TermName>
          <TermId xmlns="http://schemas.microsoft.com/office/infopath/2007/PartnerControls">f61ed2ed-1d0d-49dc-aca5-e8698276bf81</TermId>
        </TermInfo>
      </Terms>
    </a53f1a9accc64fb8bee1c0a1a93d357e>
    <fldTrainingId xmlns="8f17bd39-e2a2-416d-8579-9c5cbdeee658">3248</fldTrainingId>
    <fldTrainingName xmlns="8f17bd39-e2a2-416d-8579-9c5cbdeee658">Data Engineering</fldTrainingName>
    <TaxCatchAll xmlns="8f17bd39-e2a2-416d-8579-9c5cbdeee658">
      <Value>8</Value>
      <Value>34</Value>
    </TaxCatchAll>
    <h0cdf1c629f14a8ba12ca7309df7db45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RUS</TermName>
          <TermId xmlns="http://schemas.microsoft.com/office/infopath/2007/PartnerControls">00de05cc-11d3-4dba-84f7-e6aab076d0bb</TermId>
        </TermInfo>
      </Terms>
    </h0cdf1c629f14a8ba12ca7309df7db45>
    <_dlc_DocId xmlns="8f17bd39-e2a2-416d-8579-9c5cbdeee658">DOCID-224110656-103</_dlc_DocId>
    <_dlc_DocIdUrl xmlns="8f17bd39-e2a2-416d-8579-9c5cbdeee658">
      <Url>https://epam.sharepoint.com/sites/CDP/datawarehousing/_layouts/15/DocIdRedir.aspx?ID=DOCID-224110656-103</Url>
      <Description>DOCID-224110656-103</Description>
    </_dlc_DocIdUrl>
  </documentManagement>
</p:properties>
</file>

<file path=customXml/itemProps1.xml><?xml version="1.0" encoding="utf-8"?>
<ds:datastoreItem xmlns:ds="http://schemas.openxmlformats.org/officeDocument/2006/customXml" ds:itemID="{CE381815-08B3-44F7-B55E-B5BFD7CF00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17bd39-e2a2-416d-8579-9c5cbdeee658"/>
    <ds:schemaRef ds:uri="1736a456-6c08-406e-8b4d-8c7e005dd9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791792-3969-4E0A-909E-44AFEDB852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69EEBF-EEE9-4C99-9019-60C4B21A786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AF19406-83BF-4E16-925C-CE6B08ABC549}">
  <ds:schemaRefs>
    <ds:schemaRef ds:uri="http://schemas.microsoft.com/office/2006/metadata/properties"/>
    <ds:schemaRef ds:uri="http://schemas.microsoft.com/office/infopath/2007/PartnerControls"/>
    <ds:schemaRef ds:uri="8f17bd39-e2a2-416d-8579-9c5cbdeee65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5518</Words>
  <Application>Microsoft Macintosh PowerPoint</Application>
  <PresentationFormat>On-screen Show (16:9)</PresentationFormat>
  <Paragraphs>878</Paragraphs>
  <Slides>104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Arial</vt:lpstr>
      <vt:lpstr>Calibri</vt:lpstr>
      <vt:lpstr>Calibri Light</vt:lpstr>
      <vt:lpstr>Consolas</vt:lpstr>
      <vt:lpstr>Helvetica Neue</vt:lpstr>
      <vt:lpstr>Menlo</vt:lpstr>
      <vt:lpstr>roboto mono</vt:lpstr>
      <vt:lpstr>Covers</vt:lpstr>
      <vt:lpstr>General</vt:lpstr>
      <vt:lpstr>Breakers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Flow</vt:lpstr>
      <vt:lpstr>Data Flow</vt:lpstr>
      <vt:lpstr>Data Flow</vt:lpstr>
      <vt:lpstr>Data Flow</vt:lpstr>
      <vt:lpstr>Data Flow</vt:lpstr>
      <vt:lpstr>PowerPoint Presentation</vt:lpstr>
      <vt:lpstr>Extract, transform, load</vt:lpstr>
      <vt:lpstr>Workflow Capabilities that we needs</vt:lpstr>
      <vt:lpstr>Pipeline Example in Words</vt:lpstr>
      <vt:lpstr>Pipeline Example in Words</vt:lpstr>
      <vt:lpstr>Pipeline Example in Words</vt:lpstr>
      <vt:lpstr>Pipeline – find the client by credit card number</vt:lpstr>
      <vt:lpstr>Pipeline – find the client by credit card number</vt:lpstr>
      <vt:lpstr>Pipeline – find the client by credit card number</vt:lpstr>
      <vt:lpstr>Pipeline – find the client by credit card number</vt:lpstr>
      <vt:lpstr>Pipeline – find the client by credit card number</vt:lpstr>
      <vt:lpstr>Abstract visualization</vt:lpstr>
      <vt:lpstr>PowerPoint Presentation</vt:lpstr>
      <vt:lpstr>PowerPoint Presentation</vt:lpstr>
      <vt:lpstr>Some key characteristic of Pipelines</vt:lpstr>
      <vt:lpstr>PowerPoint Presentation</vt:lpstr>
      <vt:lpstr>PowerPoint Presentation</vt:lpstr>
      <vt:lpstr>High-level overview of Apache Airflow components</vt:lpstr>
      <vt:lpstr>High-level overview of Apache Airflow components</vt:lpstr>
      <vt:lpstr>CLI</vt:lpstr>
      <vt:lpstr>High-level overview of Apache Airflow components</vt:lpstr>
      <vt:lpstr>High-level overview of Apache Airflow components</vt:lpstr>
      <vt:lpstr>High-level overview of Apache Airflow components</vt:lpstr>
      <vt:lpstr>High-level overview of Apache Airflow components</vt:lpstr>
      <vt:lpstr>Process of DAG execution</vt:lpstr>
      <vt:lpstr>Process of DAG execution</vt:lpstr>
      <vt:lpstr>High-level overview of Apache Airflow components</vt:lpstr>
      <vt:lpstr>High-level overview of Apache Airflow components</vt:lpstr>
      <vt:lpstr>Quick Start</vt:lpstr>
      <vt:lpstr>Errors</vt:lpstr>
      <vt:lpstr>Remove DAG examples</vt:lpstr>
      <vt:lpstr>Airflow by default</vt:lpstr>
      <vt:lpstr>Let’s define our first DAG</vt:lpstr>
      <vt:lpstr>Let’s define our first DAG</vt:lpstr>
      <vt:lpstr>Let’s define our first DAG</vt:lpstr>
      <vt:lpstr>Add tasks to the DAG</vt:lpstr>
      <vt:lpstr>Let’s check the UI</vt:lpstr>
      <vt:lpstr>Define a sequence of tasks</vt:lpstr>
      <vt:lpstr>Define a sequence of tasks</vt:lpstr>
      <vt:lpstr>Define a sequence of tasks</vt:lpstr>
      <vt:lpstr>Let’s define the full DAG</vt:lpstr>
      <vt:lpstr>Apache Airflow UI</vt:lpstr>
      <vt:lpstr>DAG – Directed Acyclic Graph</vt:lpstr>
      <vt:lpstr>What can be a Task?</vt:lpstr>
      <vt:lpstr>What can be a Task?</vt:lpstr>
      <vt:lpstr>Moment of Task Completion</vt:lpstr>
      <vt:lpstr>What can be a Task?</vt:lpstr>
      <vt:lpstr>Let’s define our primitive Operator</vt:lpstr>
      <vt:lpstr>Check the UI that all works good</vt:lpstr>
      <vt:lpstr>Check the UI that all works good</vt:lpstr>
      <vt:lpstr>Check the UI that all works good</vt:lpstr>
      <vt:lpstr>Let’s play with Tasks menu</vt:lpstr>
      <vt:lpstr>What we already saw in Airflow</vt:lpstr>
      <vt:lpstr>Dynamical DAGs generation: DAGFile &amp; multiple DAGs in one file</vt:lpstr>
      <vt:lpstr>DAGFile &amp; multiple DAGs in one file</vt:lpstr>
      <vt:lpstr>Dynamical DAGs generation: read properties from yaml or JSON</vt:lpstr>
      <vt:lpstr>DAG Runs &amp; Task Instances</vt:lpstr>
      <vt:lpstr>DAG Runs &amp; Task Instances</vt:lpstr>
      <vt:lpstr>Let’s change the schedule_interval</vt:lpstr>
      <vt:lpstr>Let’s change the schedule_interval</vt:lpstr>
      <vt:lpstr>Let’s change the schedule_interval</vt:lpstr>
      <vt:lpstr>Let’s change the schedule_interval</vt:lpstr>
      <vt:lpstr>Let’s change the schedule_interval</vt:lpstr>
      <vt:lpstr>Execution_date, start_date &amp; schedule_interval</vt:lpstr>
      <vt:lpstr>Let’s change the schedule_interval</vt:lpstr>
      <vt:lpstr>Catch Up</vt:lpstr>
      <vt:lpstr>Catch Up</vt:lpstr>
      <vt:lpstr>Catch Up</vt:lpstr>
      <vt:lpstr>Parametrize tasks – Jinja2 Template</vt:lpstr>
      <vt:lpstr>Parametrize tasks – Jinja2 Template</vt:lpstr>
      <vt:lpstr>Parametrize tasks – Jinja2 Template</vt:lpstr>
      <vt:lpstr>Parametrize tasks – Jinja2 Template</vt:lpstr>
      <vt:lpstr>Parametrize tasks – Jinja2 Template</vt:lpstr>
      <vt:lpstr>Parametrize tasks – Jinja2 Template</vt:lpstr>
      <vt:lpstr>Last questions of Day 1</vt:lpstr>
      <vt:lpstr>Statuses</vt:lpstr>
      <vt:lpstr>Statuses</vt:lpstr>
      <vt:lpstr>PowerPoint Presentation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Iuliia Volkova2</dc:creator>
  <cp:lastModifiedBy>Iuliia Volkova2</cp:lastModifiedBy>
  <cp:revision>1</cp:revision>
  <dcterms:created xsi:type="dcterms:W3CDTF">2020-12-05T10:06:19Z</dcterms:created>
  <dcterms:modified xsi:type="dcterms:W3CDTF">2020-12-05T10:07:36Z</dcterms:modified>
</cp:coreProperties>
</file>